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handoutMasterIdLst>
    <p:handoutMasterId r:id="rId96"/>
  </p:handoutMasterIdLst>
  <p:sldIdLst>
    <p:sldId id="257" r:id="rId2"/>
    <p:sldId id="302" r:id="rId3"/>
    <p:sldId id="301" r:id="rId4"/>
    <p:sldId id="303" r:id="rId5"/>
    <p:sldId id="287" r:id="rId6"/>
    <p:sldId id="288" r:id="rId7"/>
    <p:sldId id="271" r:id="rId8"/>
    <p:sldId id="286" r:id="rId9"/>
    <p:sldId id="317" r:id="rId10"/>
    <p:sldId id="289" r:id="rId11"/>
    <p:sldId id="294" r:id="rId12"/>
    <p:sldId id="285" r:id="rId13"/>
    <p:sldId id="293" r:id="rId14"/>
    <p:sldId id="296" r:id="rId15"/>
    <p:sldId id="295" r:id="rId16"/>
    <p:sldId id="284" r:id="rId17"/>
    <p:sldId id="292" r:id="rId18"/>
    <p:sldId id="297" r:id="rId19"/>
    <p:sldId id="300" r:id="rId20"/>
    <p:sldId id="283" r:id="rId21"/>
    <p:sldId id="291" r:id="rId22"/>
    <p:sldId id="298" r:id="rId23"/>
    <p:sldId id="282" r:id="rId24"/>
    <p:sldId id="290" r:id="rId25"/>
    <p:sldId id="299" r:id="rId26"/>
    <p:sldId id="276" r:id="rId27"/>
    <p:sldId id="278" r:id="rId28"/>
    <p:sldId id="277" r:id="rId29"/>
    <p:sldId id="324" r:id="rId30"/>
    <p:sldId id="325" r:id="rId31"/>
    <p:sldId id="327" r:id="rId32"/>
    <p:sldId id="326" r:id="rId33"/>
    <p:sldId id="328" r:id="rId34"/>
    <p:sldId id="310" r:id="rId35"/>
    <p:sldId id="311" r:id="rId36"/>
    <p:sldId id="331" r:id="rId37"/>
    <p:sldId id="275" r:id="rId38"/>
    <p:sldId id="316" r:id="rId39"/>
    <p:sldId id="318" r:id="rId40"/>
    <p:sldId id="272" r:id="rId41"/>
    <p:sldId id="304" r:id="rId42"/>
    <p:sldId id="313" r:id="rId43"/>
    <p:sldId id="329" r:id="rId44"/>
    <p:sldId id="319" r:id="rId45"/>
    <p:sldId id="330" r:id="rId46"/>
    <p:sldId id="322" r:id="rId47"/>
    <p:sldId id="308" r:id="rId48"/>
    <p:sldId id="323" r:id="rId49"/>
    <p:sldId id="307" r:id="rId50"/>
    <p:sldId id="312" r:id="rId51"/>
    <p:sldId id="306" r:id="rId52"/>
    <p:sldId id="320" r:id="rId53"/>
    <p:sldId id="321" r:id="rId54"/>
    <p:sldId id="305" r:id="rId55"/>
    <p:sldId id="315" r:id="rId56"/>
    <p:sldId id="309" r:id="rId57"/>
    <p:sldId id="279" r:id="rId58"/>
    <p:sldId id="345" r:id="rId59"/>
    <p:sldId id="346" r:id="rId60"/>
    <p:sldId id="333" r:id="rId61"/>
    <p:sldId id="332" r:id="rId62"/>
    <p:sldId id="334" r:id="rId63"/>
    <p:sldId id="335" r:id="rId64"/>
    <p:sldId id="340" r:id="rId65"/>
    <p:sldId id="336" r:id="rId66"/>
    <p:sldId id="337" r:id="rId67"/>
    <p:sldId id="338" r:id="rId68"/>
    <p:sldId id="339" r:id="rId69"/>
    <p:sldId id="341" r:id="rId70"/>
    <p:sldId id="342" r:id="rId71"/>
    <p:sldId id="343" r:id="rId72"/>
    <p:sldId id="344" r:id="rId73"/>
    <p:sldId id="348" r:id="rId74"/>
    <p:sldId id="367" r:id="rId75"/>
    <p:sldId id="350" r:id="rId76"/>
    <p:sldId id="351" r:id="rId77"/>
    <p:sldId id="352" r:id="rId78"/>
    <p:sldId id="366" r:id="rId79"/>
    <p:sldId id="354" r:id="rId80"/>
    <p:sldId id="364" r:id="rId81"/>
    <p:sldId id="358" r:id="rId82"/>
    <p:sldId id="365" r:id="rId83"/>
    <p:sldId id="360" r:id="rId84"/>
    <p:sldId id="359" r:id="rId85"/>
    <p:sldId id="368" r:id="rId86"/>
    <p:sldId id="369" r:id="rId87"/>
    <p:sldId id="370" r:id="rId88"/>
    <p:sldId id="353" r:id="rId89"/>
    <p:sldId id="357" r:id="rId90"/>
    <p:sldId id="356" r:id="rId91"/>
    <p:sldId id="355" r:id="rId92"/>
    <p:sldId id="363" r:id="rId93"/>
    <p:sldId id="362" r:id="rId94"/>
    <p:sldId id="361" r:id="rId95"/>
  </p:sldIdLst>
  <p:sldSz cx="9144000" cy="6858000" type="screen4x3"/>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5662" autoAdjust="0"/>
    <p:restoredTop sz="94660"/>
  </p:normalViewPr>
  <p:slideViewPr>
    <p:cSldViewPr>
      <p:cViewPr varScale="1">
        <p:scale>
          <a:sx n="83" d="100"/>
          <a:sy n="83" d="100"/>
        </p:scale>
        <p:origin x="516" y="7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3776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D1</c:v>
                </c:pt>
              </c:strCache>
            </c:strRef>
          </c:tx>
          <c:spPr>
            <a:ln>
              <a:noFill/>
            </a:ln>
          </c:spPr>
          <c:marker>
            <c:symbol val="diamond"/>
            <c:size val="9"/>
            <c:spPr>
              <a:solidFill>
                <a:srgbClr val="E4701E"/>
              </a:solidFill>
              <a:ln>
                <a:solidFill>
                  <a:srgbClr val="E4701E"/>
                </a:solidFill>
              </a:ln>
            </c:spPr>
          </c:marker>
          <c:cat>
            <c:numRef>
              <c:f>Sheet1!$A$2:$A$10</c:f>
              <c:numCache>
                <c:formatCode>General</c:formatCode>
                <c:ptCount val="9"/>
                <c:pt idx="0">
                  <c:v>10</c:v>
                </c:pt>
                <c:pt idx="1">
                  <c:v>20</c:v>
                </c:pt>
                <c:pt idx="2">
                  <c:v>30</c:v>
                </c:pt>
                <c:pt idx="3">
                  <c:v>40</c:v>
                </c:pt>
                <c:pt idx="4">
                  <c:v>50</c:v>
                </c:pt>
                <c:pt idx="5">
                  <c:v>60</c:v>
                </c:pt>
                <c:pt idx="6">
                  <c:v>70</c:v>
                </c:pt>
                <c:pt idx="7">
                  <c:v>80</c:v>
                </c:pt>
              </c:numCache>
            </c:numRef>
          </c:cat>
          <c:val>
            <c:numRef>
              <c:f>Sheet1!$B$2:$B$10</c:f>
              <c:numCache>
                <c:formatCode>0.00</c:formatCode>
                <c:ptCount val="9"/>
                <c:pt idx="1">
                  <c:v>2</c:v>
                </c:pt>
                <c:pt idx="3">
                  <c:v>1</c:v>
                </c:pt>
                <c:pt idx="4">
                  <c:v>0.5</c:v>
                </c:pt>
              </c:numCache>
            </c:numRef>
          </c:val>
          <c:smooth val="0"/>
        </c:ser>
        <c:ser>
          <c:idx val="1"/>
          <c:order val="1"/>
          <c:tx>
            <c:strRef>
              <c:f>Sheet1!$C$1</c:f>
              <c:strCache>
                <c:ptCount val="1"/>
                <c:pt idx="0">
                  <c:v>D2</c:v>
                </c:pt>
              </c:strCache>
            </c:strRef>
          </c:tx>
          <c:spPr>
            <a:ln>
              <a:noFill/>
            </a:ln>
          </c:spPr>
          <c:marker>
            <c:symbol val="square"/>
            <c:size val="7"/>
            <c:spPr>
              <a:solidFill>
                <a:srgbClr val="E4701E"/>
              </a:solidFill>
              <a:ln>
                <a:solidFill>
                  <a:srgbClr val="E4701E"/>
                </a:solidFill>
              </a:ln>
            </c:spPr>
          </c:marker>
          <c:cat>
            <c:numRef>
              <c:f>Sheet1!$A$2:$A$10</c:f>
              <c:numCache>
                <c:formatCode>General</c:formatCode>
                <c:ptCount val="9"/>
                <c:pt idx="0">
                  <c:v>10</c:v>
                </c:pt>
                <c:pt idx="1">
                  <c:v>20</c:v>
                </c:pt>
                <c:pt idx="2">
                  <c:v>30</c:v>
                </c:pt>
                <c:pt idx="3">
                  <c:v>40</c:v>
                </c:pt>
                <c:pt idx="4">
                  <c:v>50</c:v>
                </c:pt>
                <c:pt idx="5">
                  <c:v>60</c:v>
                </c:pt>
                <c:pt idx="6">
                  <c:v>70</c:v>
                </c:pt>
                <c:pt idx="7">
                  <c:v>80</c:v>
                </c:pt>
              </c:numCache>
            </c:numRef>
          </c:cat>
          <c:val>
            <c:numRef>
              <c:f>Sheet1!$C$2:$C$10</c:f>
              <c:numCache>
                <c:formatCode>General</c:formatCode>
                <c:ptCount val="9"/>
                <c:pt idx="3" formatCode="0.00">
                  <c:v>2</c:v>
                </c:pt>
                <c:pt idx="5" formatCode="0.00">
                  <c:v>1</c:v>
                </c:pt>
                <c:pt idx="6" formatCode="0.00">
                  <c:v>0.5</c:v>
                </c:pt>
              </c:numCache>
            </c:numRef>
          </c:val>
          <c:smooth val="0"/>
        </c:ser>
        <c:dLbls>
          <c:showLegendKey val="0"/>
          <c:showVal val="0"/>
          <c:showCatName val="0"/>
          <c:showSerName val="0"/>
          <c:showPercent val="0"/>
          <c:showBubbleSize val="0"/>
        </c:dLbls>
        <c:marker val="1"/>
        <c:smooth val="0"/>
        <c:axId val="307069168"/>
        <c:axId val="307069560"/>
      </c:lineChart>
      <c:catAx>
        <c:axId val="307069168"/>
        <c:scaling>
          <c:orientation val="minMax"/>
        </c:scaling>
        <c:delete val="0"/>
        <c:axPos val="b"/>
        <c:numFmt formatCode="General" sourceLinked="1"/>
        <c:majorTickMark val="none"/>
        <c:minorTickMark val="out"/>
        <c:tickLblPos val="nextTo"/>
        <c:crossAx val="307069560"/>
        <c:crosses val="autoZero"/>
        <c:auto val="0"/>
        <c:lblAlgn val="ctr"/>
        <c:lblOffset val="100"/>
        <c:noMultiLvlLbl val="0"/>
      </c:catAx>
      <c:valAx>
        <c:axId val="307069560"/>
        <c:scaling>
          <c:orientation val="minMax"/>
          <c:max val="4"/>
          <c:min val="0"/>
        </c:scaling>
        <c:delete val="0"/>
        <c:axPos val="l"/>
        <c:numFmt formatCode="0.00" sourceLinked="1"/>
        <c:majorTickMark val="out"/>
        <c:minorTickMark val="none"/>
        <c:tickLblPos val="nextTo"/>
        <c:crossAx val="307069168"/>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895833333333757E-2"/>
          <c:y val="4.8421751968503901E-2"/>
          <c:w val="0.88818749999999957"/>
          <c:h val="0.83004699803149695"/>
        </c:manualLayout>
      </c:layout>
      <c:lineChart>
        <c:grouping val="standard"/>
        <c:varyColors val="0"/>
        <c:ser>
          <c:idx val="0"/>
          <c:order val="0"/>
          <c:tx>
            <c:strRef>
              <c:f>Sheet1!$B$1</c:f>
              <c:strCache>
                <c:ptCount val="1"/>
                <c:pt idx="0">
                  <c:v>D1</c:v>
                </c:pt>
              </c:strCache>
            </c:strRef>
          </c:tx>
          <c:spPr>
            <a:ln>
              <a:noFill/>
            </a:ln>
          </c:spPr>
          <c:marker>
            <c:symbol val="diamond"/>
            <c:size val="9"/>
            <c:spPr>
              <a:solidFill>
                <a:srgbClr val="E4701E"/>
              </a:solidFill>
              <a:ln>
                <a:solidFill>
                  <a:srgbClr val="E4701E"/>
                </a:solidFill>
              </a:ln>
            </c:spPr>
          </c:marker>
          <c:cat>
            <c:numRef>
              <c:f>Sheet1!$A$2:$A$10</c:f>
              <c:numCache>
                <c:formatCode>General</c:formatCode>
                <c:ptCount val="9"/>
                <c:pt idx="0">
                  <c:v>10</c:v>
                </c:pt>
                <c:pt idx="1">
                  <c:v>20</c:v>
                </c:pt>
                <c:pt idx="2">
                  <c:v>30</c:v>
                </c:pt>
                <c:pt idx="3">
                  <c:v>40</c:v>
                </c:pt>
                <c:pt idx="4">
                  <c:v>50</c:v>
                </c:pt>
                <c:pt idx="5">
                  <c:v>60</c:v>
                </c:pt>
                <c:pt idx="6">
                  <c:v>70</c:v>
                </c:pt>
                <c:pt idx="7">
                  <c:v>80</c:v>
                </c:pt>
              </c:numCache>
            </c:numRef>
          </c:cat>
          <c:val>
            <c:numRef>
              <c:f>Sheet1!$B$2:$B$10</c:f>
              <c:numCache>
                <c:formatCode>General</c:formatCode>
                <c:ptCount val="9"/>
                <c:pt idx="2" formatCode="0.00">
                  <c:v>0.5</c:v>
                </c:pt>
                <c:pt idx="3" formatCode="0.00">
                  <c:v>1</c:v>
                </c:pt>
                <c:pt idx="5" formatCode="0.00">
                  <c:v>2</c:v>
                </c:pt>
              </c:numCache>
            </c:numRef>
          </c:val>
          <c:smooth val="0"/>
        </c:ser>
        <c:ser>
          <c:idx val="1"/>
          <c:order val="1"/>
          <c:tx>
            <c:strRef>
              <c:f>Sheet1!$C$1</c:f>
              <c:strCache>
                <c:ptCount val="1"/>
                <c:pt idx="0">
                  <c:v>D2</c:v>
                </c:pt>
              </c:strCache>
            </c:strRef>
          </c:tx>
          <c:spPr>
            <a:ln>
              <a:noFill/>
            </a:ln>
          </c:spPr>
          <c:marker>
            <c:symbol val="square"/>
            <c:size val="7"/>
            <c:spPr>
              <a:solidFill>
                <a:srgbClr val="E4701E"/>
              </a:solidFill>
              <a:ln>
                <a:solidFill>
                  <a:srgbClr val="E4701E"/>
                </a:solidFill>
              </a:ln>
            </c:spPr>
          </c:marker>
          <c:cat>
            <c:numRef>
              <c:f>Sheet1!$A$2:$A$10</c:f>
              <c:numCache>
                <c:formatCode>General</c:formatCode>
                <c:ptCount val="9"/>
                <c:pt idx="0">
                  <c:v>10</c:v>
                </c:pt>
                <c:pt idx="1">
                  <c:v>20</c:v>
                </c:pt>
                <c:pt idx="2">
                  <c:v>30</c:v>
                </c:pt>
                <c:pt idx="3">
                  <c:v>40</c:v>
                </c:pt>
                <c:pt idx="4">
                  <c:v>50</c:v>
                </c:pt>
                <c:pt idx="5">
                  <c:v>60</c:v>
                </c:pt>
                <c:pt idx="6">
                  <c:v>70</c:v>
                </c:pt>
                <c:pt idx="7">
                  <c:v>80</c:v>
                </c:pt>
              </c:numCache>
            </c:numRef>
          </c:cat>
          <c:val>
            <c:numRef>
              <c:f>Sheet1!$C$2:$C$10</c:f>
              <c:numCache>
                <c:formatCode>General</c:formatCode>
                <c:ptCount val="9"/>
                <c:pt idx="3" formatCode="0.00">
                  <c:v>0.5</c:v>
                </c:pt>
                <c:pt idx="4" formatCode="0.00">
                  <c:v>1</c:v>
                </c:pt>
                <c:pt idx="6" formatCode="0.00">
                  <c:v>2</c:v>
                </c:pt>
              </c:numCache>
            </c:numRef>
          </c:val>
          <c:smooth val="0"/>
        </c:ser>
        <c:dLbls>
          <c:showLegendKey val="0"/>
          <c:showVal val="0"/>
          <c:showCatName val="0"/>
          <c:showSerName val="0"/>
          <c:showPercent val="0"/>
          <c:showBubbleSize val="0"/>
        </c:dLbls>
        <c:marker val="1"/>
        <c:smooth val="0"/>
        <c:axId val="298069928"/>
        <c:axId val="298070320"/>
      </c:lineChart>
      <c:catAx>
        <c:axId val="298069928"/>
        <c:scaling>
          <c:orientation val="minMax"/>
        </c:scaling>
        <c:delete val="0"/>
        <c:axPos val="b"/>
        <c:numFmt formatCode="General" sourceLinked="1"/>
        <c:majorTickMark val="none"/>
        <c:minorTickMark val="out"/>
        <c:tickLblPos val="nextTo"/>
        <c:crossAx val="298070320"/>
        <c:crosses val="autoZero"/>
        <c:auto val="0"/>
        <c:lblAlgn val="ctr"/>
        <c:lblOffset val="100"/>
        <c:noMultiLvlLbl val="0"/>
      </c:catAx>
      <c:valAx>
        <c:axId val="298070320"/>
        <c:scaling>
          <c:orientation val="minMax"/>
          <c:max val="4"/>
          <c:min val="0"/>
        </c:scaling>
        <c:delete val="0"/>
        <c:axPos val="l"/>
        <c:numFmt formatCode="General" sourceLinked="1"/>
        <c:majorTickMark val="out"/>
        <c:minorTickMark val="none"/>
        <c:tickLblPos val="nextTo"/>
        <c:crossAx val="298069928"/>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0.6125</cdr:x>
      <cdr:y>0.8</cdr:y>
    </cdr:from>
    <cdr:to>
      <cdr:x>0.6875</cdr:x>
      <cdr:y>0.875</cdr:y>
    </cdr:to>
    <cdr:sp macro="" textlink="">
      <cdr:nvSpPr>
        <cdr:cNvPr id="2" name="TextBox 1"/>
        <cdr:cNvSpPr txBox="1"/>
      </cdr:nvSpPr>
      <cdr:spPr>
        <a:xfrm xmlns:a="http://schemas.openxmlformats.org/drawingml/2006/main">
          <a:off x="3733800" y="3251200"/>
          <a:ext cx="4572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smtClean="0">
              <a:latin typeface="+mj-lt"/>
            </a:rPr>
            <a:t>D1</a:t>
          </a:r>
          <a:endParaRPr lang="en-GB" sz="1200" b="1" dirty="0">
            <a:latin typeface="+mj-lt"/>
          </a:endParaRPr>
        </a:p>
      </cdr:txBody>
    </cdr:sp>
  </cdr:relSizeAnchor>
  <cdr:relSizeAnchor xmlns:cdr="http://schemas.openxmlformats.org/drawingml/2006/chartDrawing">
    <cdr:from>
      <cdr:x>0.2375</cdr:x>
      <cdr:y>0.375</cdr:y>
    </cdr:from>
    <cdr:to>
      <cdr:x>0.2875</cdr:x>
      <cdr:y>0.46875</cdr:y>
    </cdr:to>
    <cdr:sp macro="" textlink="">
      <cdr:nvSpPr>
        <cdr:cNvPr id="4" name="TextBox 3"/>
        <cdr:cNvSpPr txBox="1"/>
      </cdr:nvSpPr>
      <cdr:spPr>
        <a:xfrm xmlns:a="http://schemas.openxmlformats.org/drawingml/2006/main">
          <a:off x="1447800" y="1524000"/>
          <a:ext cx="3048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A</a:t>
          </a:r>
          <a:endParaRPr lang="en-GB" sz="1400" b="1" dirty="0"/>
        </a:p>
      </cdr:txBody>
    </cdr:sp>
  </cdr:relSizeAnchor>
  <cdr:relSizeAnchor xmlns:cdr="http://schemas.openxmlformats.org/drawingml/2006/chartDrawing">
    <cdr:from>
      <cdr:x>0.4375</cdr:x>
      <cdr:y>0.375</cdr:y>
    </cdr:from>
    <cdr:to>
      <cdr:x>0.5</cdr:x>
      <cdr:y>0.46875</cdr:y>
    </cdr:to>
    <cdr:sp macro="" textlink="">
      <cdr:nvSpPr>
        <cdr:cNvPr id="5" name="TextBox 4"/>
        <cdr:cNvSpPr txBox="1"/>
      </cdr:nvSpPr>
      <cdr:spPr>
        <a:xfrm xmlns:a="http://schemas.openxmlformats.org/drawingml/2006/main">
          <a:off x="2667000" y="15240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B</a:t>
          </a:r>
          <a:endParaRPr lang="en-GB" sz="1400" b="1" dirty="0"/>
        </a:p>
      </cdr:txBody>
    </cdr:sp>
  </cdr:relSizeAnchor>
  <cdr:relSizeAnchor xmlns:cdr="http://schemas.openxmlformats.org/drawingml/2006/chartDrawing">
    <cdr:from>
      <cdr:x>0.425</cdr:x>
      <cdr:y>0.58125</cdr:y>
    </cdr:from>
    <cdr:to>
      <cdr:x>0.4875</cdr:x>
      <cdr:y>0.675</cdr:y>
    </cdr:to>
    <cdr:sp macro="" textlink="">
      <cdr:nvSpPr>
        <cdr:cNvPr id="6" name="TextBox 5"/>
        <cdr:cNvSpPr txBox="1"/>
      </cdr:nvSpPr>
      <cdr:spPr>
        <a:xfrm xmlns:a="http://schemas.openxmlformats.org/drawingml/2006/main">
          <a:off x="2590800" y="23622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C</a:t>
          </a:r>
          <a:endParaRPr lang="en-GB" sz="1400" b="1" dirty="0"/>
        </a:p>
      </cdr:txBody>
    </cdr:sp>
  </cdr:relSizeAnchor>
  <cdr:relSizeAnchor xmlns:cdr="http://schemas.openxmlformats.org/drawingml/2006/chartDrawing">
    <cdr:from>
      <cdr:x>0.625</cdr:x>
      <cdr:y>0.58125</cdr:y>
    </cdr:from>
    <cdr:to>
      <cdr:x>0.6875</cdr:x>
      <cdr:y>0.675</cdr:y>
    </cdr:to>
    <cdr:sp macro="" textlink="">
      <cdr:nvSpPr>
        <cdr:cNvPr id="7" name="TextBox 6"/>
        <cdr:cNvSpPr txBox="1"/>
      </cdr:nvSpPr>
      <cdr:spPr>
        <a:xfrm xmlns:a="http://schemas.openxmlformats.org/drawingml/2006/main">
          <a:off x="3810000" y="23622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D</a:t>
          </a:r>
          <a:endParaRPr lang="en-GB" sz="1400" b="1" dirty="0"/>
        </a:p>
      </cdr:txBody>
    </cdr:sp>
  </cdr:relSizeAnchor>
  <cdr:relSizeAnchor xmlns:cdr="http://schemas.openxmlformats.org/drawingml/2006/chartDrawing">
    <cdr:from>
      <cdr:x>0.525</cdr:x>
      <cdr:y>0.69375</cdr:y>
    </cdr:from>
    <cdr:to>
      <cdr:x>0.5875</cdr:x>
      <cdr:y>0.7875</cdr:y>
    </cdr:to>
    <cdr:sp macro="" textlink="">
      <cdr:nvSpPr>
        <cdr:cNvPr id="8" name="TextBox 7"/>
        <cdr:cNvSpPr txBox="1"/>
      </cdr:nvSpPr>
      <cdr:spPr>
        <a:xfrm xmlns:a="http://schemas.openxmlformats.org/drawingml/2006/main">
          <a:off x="3200400" y="28194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E</a:t>
          </a:r>
          <a:endParaRPr lang="en-GB" sz="1400" b="1" dirty="0"/>
        </a:p>
      </cdr:txBody>
    </cdr:sp>
  </cdr:relSizeAnchor>
  <cdr:relSizeAnchor xmlns:cdr="http://schemas.openxmlformats.org/drawingml/2006/chartDrawing">
    <cdr:from>
      <cdr:x>0.7375</cdr:x>
      <cdr:y>0.69375</cdr:y>
    </cdr:from>
    <cdr:to>
      <cdr:x>0.8</cdr:x>
      <cdr:y>0.7875</cdr:y>
    </cdr:to>
    <cdr:sp macro="" textlink="">
      <cdr:nvSpPr>
        <cdr:cNvPr id="9" name="TextBox 8"/>
        <cdr:cNvSpPr txBox="1"/>
      </cdr:nvSpPr>
      <cdr:spPr>
        <a:xfrm xmlns:a="http://schemas.openxmlformats.org/drawingml/2006/main">
          <a:off x="4495800" y="28194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F</a:t>
          </a:r>
          <a:endParaRPr lang="en-GB" sz="1400" b="1" dirty="0"/>
        </a:p>
      </cdr:txBody>
    </cdr:sp>
  </cdr:relSizeAnchor>
  <cdr:relSizeAnchor xmlns:cdr="http://schemas.openxmlformats.org/drawingml/2006/chartDrawing">
    <cdr:from>
      <cdr:x>0.8</cdr:x>
      <cdr:y>0.8</cdr:y>
    </cdr:from>
    <cdr:to>
      <cdr:x>0.875</cdr:x>
      <cdr:y>0.875</cdr:y>
    </cdr:to>
    <cdr:sp macro="" textlink="">
      <cdr:nvSpPr>
        <cdr:cNvPr id="10" name="TextBox 9"/>
        <cdr:cNvSpPr txBox="1"/>
      </cdr:nvSpPr>
      <cdr:spPr>
        <a:xfrm xmlns:a="http://schemas.openxmlformats.org/drawingml/2006/main">
          <a:off x="4876800" y="3251200"/>
          <a:ext cx="4572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smtClean="0">
              <a:latin typeface="+mj-lt"/>
            </a:rPr>
            <a:t>D2</a:t>
          </a:r>
          <a:endParaRPr lang="en-GB" sz="1200" b="1" dirty="0">
            <a:latin typeface="+mj-lt"/>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0.7875</cdr:x>
      <cdr:y>0.2</cdr:y>
    </cdr:from>
    <cdr:to>
      <cdr:x>0.85</cdr:x>
      <cdr:y>0.275</cdr:y>
    </cdr:to>
    <cdr:sp macro="" textlink="">
      <cdr:nvSpPr>
        <cdr:cNvPr id="2" name="TextBox 1"/>
        <cdr:cNvSpPr txBox="1"/>
      </cdr:nvSpPr>
      <cdr:spPr>
        <a:xfrm xmlns:a="http://schemas.openxmlformats.org/drawingml/2006/main">
          <a:off x="4800600" y="812800"/>
          <a:ext cx="3810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smtClean="0">
              <a:latin typeface="+mj-lt"/>
            </a:rPr>
            <a:t>S1</a:t>
          </a:r>
          <a:endParaRPr lang="en-GB" sz="1200" b="1" dirty="0">
            <a:latin typeface="+mj-lt"/>
          </a:endParaRPr>
        </a:p>
      </cdr:txBody>
    </cdr:sp>
  </cdr:relSizeAnchor>
  <cdr:relSizeAnchor xmlns:cdr="http://schemas.openxmlformats.org/drawingml/2006/chartDrawing">
    <cdr:from>
      <cdr:x>0.925</cdr:x>
      <cdr:y>0.25625</cdr:y>
    </cdr:from>
    <cdr:to>
      <cdr:x>1</cdr:x>
      <cdr:y>0.35</cdr:y>
    </cdr:to>
    <cdr:sp macro="" textlink="">
      <cdr:nvSpPr>
        <cdr:cNvPr id="3" name="TextBox 2"/>
        <cdr:cNvSpPr txBox="1"/>
      </cdr:nvSpPr>
      <cdr:spPr>
        <a:xfrm xmlns:a="http://schemas.openxmlformats.org/drawingml/2006/main">
          <a:off x="5638800" y="1041400"/>
          <a:ext cx="4572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b="1" dirty="0" smtClean="0">
              <a:latin typeface="+mj-lt"/>
            </a:rPr>
            <a:t>S2</a:t>
          </a:r>
          <a:endParaRPr lang="en-GB" sz="1200" b="1" dirty="0">
            <a:latin typeface="+mj-lt"/>
          </a:endParaRPr>
        </a:p>
      </cdr:txBody>
    </cdr:sp>
  </cdr:relSizeAnchor>
  <cdr:relSizeAnchor xmlns:cdr="http://schemas.openxmlformats.org/drawingml/2006/chartDrawing">
    <cdr:from>
      <cdr:x>0.6</cdr:x>
      <cdr:y>0.36875</cdr:y>
    </cdr:from>
    <cdr:to>
      <cdr:x>0.65</cdr:x>
      <cdr:y>0.4625</cdr:y>
    </cdr:to>
    <cdr:sp macro="" textlink="">
      <cdr:nvSpPr>
        <cdr:cNvPr id="4" name="TextBox 3"/>
        <cdr:cNvSpPr txBox="1"/>
      </cdr:nvSpPr>
      <cdr:spPr>
        <a:xfrm xmlns:a="http://schemas.openxmlformats.org/drawingml/2006/main">
          <a:off x="3657600" y="1498600"/>
          <a:ext cx="3048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A</a:t>
          </a:r>
          <a:endParaRPr lang="en-GB" sz="1400" b="1" dirty="0"/>
        </a:p>
      </cdr:txBody>
    </cdr:sp>
  </cdr:relSizeAnchor>
  <cdr:relSizeAnchor xmlns:cdr="http://schemas.openxmlformats.org/drawingml/2006/chartDrawing">
    <cdr:from>
      <cdr:x>0.75</cdr:x>
      <cdr:y>0.44375</cdr:y>
    </cdr:from>
    <cdr:to>
      <cdr:x>0.8125</cdr:x>
      <cdr:y>0.5375</cdr:y>
    </cdr:to>
    <cdr:sp macro="" textlink="">
      <cdr:nvSpPr>
        <cdr:cNvPr id="5" name="TextBox 4"/>
        <cdr:cNvSpPr txBox="1"/>
      </cdr:nvSpPr>
      <cdr:spPr>
        <a:xfrm xmlns:a="http://schemas.openxmlformats.org/drawingml/2006/main">
          <a:off x="4572000" y="18034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B</a:t>
          </a:r>
          <a:endParaRPr lang="en-GB" sz="1400" b="1" dirty="0"/>
        </a:p>
      </cdr:txBody>
    </cdr:sp>
  </cdr:relSizeAnchor>
  <cdr:relSizeAnchor xmlns:cdr="http://schemas.openxmlformats.org/drawingml/2006/chartDrawing">
    <cdr:from>
      <cdr:x>0.425</cdr:x>
      <cdr:y>0.58125</cdr:y>
    </cdr:from>
    <cdr:to>
      <cdr:x>0.4875</cdr:x>
      <cdr:y>0.675</cdr:y>
    </cdr:to>
    <cdr:sp macro="" textlink="">
      <cdr:nvSpPr>
        <cdr:cNvPr id="6" name="TextBox 5"/>
        <cdr:cNvSpPr txBox="1"/>
      </cdr:nvSpPr>
      <cdr:spPr>
        <a:xfrm xmlns:a="http://schemas.openxmlformats.org/drawingml/2006/main">
          <a:off x="2590800" y="23622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C</a:t>
          </a:r>
          <a:endParaRPr lang="en-GB" sz="1400" b="1" dirty="0"/>
        </a:p>
      </cdr:txBody>
    </cdr:sp>
  </cdr:relSizeAnchor>
  <cdr:relSizeAnchor xmlns:cdr="http://schemas.openxmlformats.org/drawingml/2006/chartDrawing">
    <cdr:from>
      <cdr:x>0.55</cdr:x>
      <cdr:y>0.65</cdr:y>
    </cdr:from>
    <cdr:to>
      <cdr:x>0.6125</cdr:x>
      <cdr:y>0.74375</cdr:y>
    </cdr:to>
    <cdr:sp macro="" textlink="">
      <cdr:nvSpPr>
        <cdr:cNvPr id="7" name="TextBox 6"/>
        <cdr:cNvSpPr txBox="1"/>
      </cdr:nvSpPr>
      <cdr:spPr>
        <a:xfrm xmlns:a="http://schemas.openxmlformats.org/drawingml/2006/main">
          <a:off x="3352800" y="26416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D</a:t>
          </a:r>
          <a:endParaRPr lang="en-GB" sz="1400" b="1" dirty="0"/>
        </a:p>
      </cdr:txBody>
    </cdr:sp>
  </cdr:relSizeAnchor>
  <cdr:relSizeAnchor xmlns:cdr="http://schemas.openxmlformats.org/drawingml/2006/chartDrawing">
    <cdr:from>
      <cdr:x>0.3</cdr:x>
      <cdr:y>0.70625</cdr:y>
    </cdr:from>
    <cdr:to>
      <cdr:x>0.3625</cdr:x>
      <cdr:y>0.8</cdr:y>
    </cdr:to>
    <cdr:sp macro="" textlink="">
      <cdr:nvSpPr>
        <cdr:cNvPr id="8" name="TextBox 7"/>
        <cdr:cNvSpPr txBox="1"/>
      </cdr:nvSpPr>
      <cdr:spPr>
        <a:xfrm xmlns:a="http://schemas.openxmlformats.org/drawingml/2006/main">
          <a:off x="1828800" y="28702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E</a:t>
          </a:r>
          <a:endParaRPr lang="en-GB" sz="1400" b="1" dirty="0"/>
        </a:p>
      </cdr:txBody>
    </cdr:sp>
  </cdr:relSizeAnchor>
  <cdr:relSizeAnchor xmlns:cdr="http://schemas.openxmlformats.org/drawingml/2006/chartDrawing">
    <cdr:from>
      <cdr:x>0.4375</cdr:x>
      <cdr:y>0.7625</cdr:y>
    </cdr:from>
    <cdr:to>
      <cdr:x>0.5</cdr:x>
      <cdr:y>0.85625</cdr:y>
    </cdr:to>
    <cdr:sp macro="" textlink="">
      <cdr:nvSpPr>
        <cdr:cNvPr id="9" name="TextBox 8"/>
        <cdr:cNvSpPr txBox="1"/>
      </cdr:nvSpPr>
      <cdr:spPr>
        <a:xfrm xmlns:a="http://schemas.openxmlformats.org/drawingml/2006/main">
          <a:off x="2667000" y="3098800"/>
          <a:ext cx="381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t>F</a:t>
          </a:r>
          <a:endParaRPr lang="en-GB" sz="14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53853" y="0"/>
            <a:ext cx="3024770" cy="458788"/>
          </a:xfrm>
          <a:prstGeom prst="rect">
            <a:avLst/>
          </a:prstGeom>
        </p:spPr>
        <p:txBody>
          <a:bodyPr vert="horz" lIns="91440" tIns="45720" rIns="91440" bIns="45720" rtlCol="0"/>
          <a:lstStyle>
            <a:lvl1pPr algn="r">
              <a:defRPr sz="1200"/>
            </a:lvl1pPr>
          </a:lstStyle>
          <a:p>
            <a:fld id="{F6F648DD-2CB3-40D3-BEB7-D73052284D1C}" type="datetimeFigureOut">
              <a:rPr lang="en-US" smtClean="0"/>
              <a:t>9/22/2015</a:t>
            </a:fld>
            <a:endParaRPr lang="en-US" dirty="0"/>
          </a:p>
        </p:txBody>
      </p:sp>
      <p:sp>
        <p:nvSpPr>
          <p:cNvPr id="4" name="Footer Placeholder 3"/>
          <p:cNvSpPr>
            <a:spLocks noGrp="1"/>
          </p:cNvSpPr>
          <p:nvPr>
            <p:ph type="ftr" sz="quarter" idx="2"/>
          </p:nvPr>
        </p:nvSpPr>
        <p:spPr>
          <a:xfrm>
            <a:off x="0" y="8685216"/>
            <a:ext cx="302477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3853" y="8685216"/>
            <a:ext cx="3024770" cy="458787"/>
          </a:xfrm>
          <a:prstGeom prst="rect">
            <a:avLst/>
          </a:prstGeom>
        </p:spPr>
        <p:txBody>
          <a:bodyPr vert="horz" lIns="91440" tIns="45720" rIns="91440" bIns="45720" rtlCol="0" anchor="b"/>
          <a:lstStyle>
            <a:lvl1pPr algn="r">
              <a:defRPr sz="1200"/>
            </a:lvl1pPr>
          </a:lstStyle>
          <a:p>
            <a:fld id="{EBDADF49-1EEE-4FFA-8466-85AC0129544F}" type="slidenum">
              <a:rPr lang="en-US" smtClean="0"/>
              <a:t>‹#›</a:t>
            </a:fld>
            <a:endParaRPr lang="en-US" dirty="0"/>
          </a:p>
        </p:txBody>
      </p:sp>
    </p:spTree>
    <p:extLst>
      <p:ext uri="{BB962C8B-B14F-4D97-AF65-F5344CB8AC3E}">
        <p14:creationId xmlns:p14="http://schemas.microsoft.com/office/powerpoint/2010/main" val="29478239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496312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738701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2669562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135763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188322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2295014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2004539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707915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1598538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1069282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84D18C-A283-41D9-8EED-671E024838D1}" type="datetimeFigureOut">
              <a:rPr lang="en-US" smtClean="0"/>
              <a:pPr/>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3672249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700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B84D18C-A283-41D9-8EED-671E024838D1}" type="datetimeFigureOut">
              <a:rPr lang="en-US" smtClean="0"/>
              <a:pPr/>
              <a:t>9/22/2015</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26ECAC-9B93-4B50-B1AF-8E642E7EF745}" type="slidenum">
              <a:rPr lang="en-US" smtClean="0"/>
              <a:pPr/>
              <a:t>‹#›</a:t>
            </a:fld>
            <a:endParaRPr lang="en-US" dirty="0"/>
          </a:p>
        </p:txBody>
      </p:sp>
    </p:spTree>
    <p:extLst>
      <p:ext uri="{BB962C8B-B14F-4D97-AF65-F5344CB8AC3E}">
        <p14:creationId xmlns:p14="http://schemas.microsoft.com/office/powerpoint/2010/main" val="309195623"/>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emf"/><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emf"/><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emf"/><Relationship Id="rId4" Type="http://schemas.openxmlformats.org/officeDocument/2006/relationships/image" Target="../media/image47.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6.png"/></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0.png"/></Relationships>
</file>

<file path=ppt/slides/_rels/slide83.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762000"/>
            <a:ext cx="7772400" cy="1470025"/>
          </a:xfrm>
        </p:spPr>
        <p:txBody>
          <a:bodyPr>
            <a:normAutofit/>
          </a:bodyPr>
          <a:lstStyle/>
          <a:p>
            <a:r>
              <a:rPr lang="en-US" dirty="0" smtClean="0"/>
              <a:t>The Market Never Stands Still</a:t>
            </a:r>
            <a:endParaRPr lang="en-US" dirty="0"/>
          </a:p>
        </p:txBody>
      </p:sp>
      <p:pic>
        <p:nvPicPr>
          <p:cNvPr id="12290" name="Picture 2" descr="https://encrypted-tbn0.gstatic.com/images?q=tbn:ANd9GcSH8ykKhjcG6CpawQhobFuCj5zFqGLyRMspBHMUg8Nb_07U7Lb3"/>
          <p:cNvPicPr>
            <a:picLocks noChangeAspect="1" noChangeArrowheads="1"/>
          </p:cNvPicPr>
          <p:nvPr/>
        </p:nvPicPr>
        <p:blipFill>
          <a:blip r:embed="rId2" cstate="print"/>
          <a:srcRect/>
          <a:stretch>
            <a:fillRect/>
          </a:stretch>
        </p:blipFill>
        <p:spPr bwMode="auto">
          <a:xfrm>
            <a:off x="3657600" y="2590800"/>
            <a:ext cx="1847850" cy="24669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5997" y="152400"/>
            <a:ext cx="4572000" cy="830997"/>
          </a:xfrm>
          <a:prstGeom prst="rect">
            <a:avLst/>
          </a:prstGeom>
        </p:spPr>
        <p:txBody>
          <a:bodyPr>
            <a:spAutoFit/>
          </a:bodyPr>
          <a:lstStyle/>
          <a:p>
            <a:pPr lvl="0" eaLnBrk="0" hangingPunct="0">
              <a:spcBef>
                <a:spcPct val="50000"/>
              </a:spcBef>
            </a:pPr>
            <a:r>
              <a:rPr lang="en-US" sz="2400" dirty="0" smtClean="0">
                <a:solidFill>
                  <a:prstClr val="black"/>
                </a:solidFill>
              </a:rPr>
              <a:t>Related </a:t>
            </a:r>
            <a:r>
              <a:rPr lang="en-US" sz="2400" dirty="0">
                <a:solidFill>
                  <a:prstClr val="black"/>
                </a:solidFill>
              </a:rPr>
              <a:t>goods (Complements and Substitutes)</a:t>
            </a:r>
          </a:p>
        </p:txBody>
      </p:sp>
      <p:pic>
        <p:nvPicPr>
          <p:cNvPr id="4" name="Picture 3"/>
          <p:cNvPicPr>
            <a:picLocks noChangeAspect="1"/>
          </p:cNvPicPr>
          <p:nvPr/>
        </p:nvPicPr>
        <p:blipFill>
          <a:blip r:embed="rId2"/>
          <a:stretch>
            <a:fillRect/>
          </a:stretch>
        </p:blipFill>
        <p:spPr>
          <a:xfrm>
            <a:off x="625997" y="1295400"/>
            <a:ext cx="8060803" cy="4724400"/>
          </a:xfrm>
          <a:prstGeom prst="rect">
            <a:avLst/>
          </a:prstGeom>
        </p:spPr>
      </p:pic>
    </p:spTree>
    <p:extLst>
      <p:ext uri="{BB962C8B-B14F-4D97-AF65-F5344CB8AC3E}">
        <p14:creationId xmlns:p14="http://schemas.microsoft.com/office/powerpoint/2010/main" val="34193891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48200" y="381000"/>
            <a:ext cx="4343400" cy="6096000"/>
          </a:xfrm>
          <a:prstGeom prst="rect">
            <a:avLst/>
          </a:prstGeom>
        </p:spPr>
      </p:pic>
      <p:pic>
        <p:nvPicPr>
          <p:cNvPr id="3" name="Picture 2"/>
          <p:cNvPicPr>
            <a:picLocks noChangeAspect="1"/>
          </p:cNvPicPr>
          <p:nvPr/>
        </p:nvPicPr>
        <p:blipFill>
          <a:blip r:embed="rId3"/>
          <a:stretch>
            <a:fillRect/>
          </a:stretch>
        </p:blipFill>
        <p:spPr>
          <a:xfrm>
            <a:off x="381000" y="381000"/>
            <a:ext cx="3962400" cy="2743200"/>
          </a:xfrm>
          <a:prstGeom prst="rect">
            <a:avLst/>
          </a:prstGeom>
        </p:spPr>
      </p:pic>
      <p:pic>
        <p:nvPicPr>
          <p:cNvPr id="4" name="Picture 3"/>
          <p:cNvPicPr>
            <a:picLocks noChangeAspect="1"/>
          </p:cNvPicPr>
          <p:nvPr/>
        </p:nvPicPr>
        <p:blipFill>
          <a:blip r:embed="rId4"/>
          <a:stretch>
            <a:fillRect/>
          </a:stretch>
        </p:blipFill>
        <p:spPr>
          <a:xfrm>
            <a:off x="381000" y="3324497"/>
            <a:ext cx="3962400" cy="3124200"/>
          </a:xfrm>
          <a:prstGeom prst="rect">
            <a:avLst/>
          </a:prstGeom>
        </p:spPr>
      </p:pic>
    </p:spTree>
    <p:extLst>
      <p:ext uri="{BB962C8B-B14F-4D97-AF65-F5344CB8AC3E}">
        <p14:creationId xmlns:p14="http://schemas.microsoft.com/office/powerpoint/2010/main" val="4206747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 </a:t>
            </a:r>
          </a:p>
          <a:p>
            <a:endParaRPr lang="en-US" sz="3900" dirty="0" smtClean="0"/>
          </a:p>
          <a:p>
            <a:endParaRPr lang="en-US" sz="3900" dirty="0" smtClean="0"/>
          </a:p>
          <a:p>
            <a:r>
              <a:rPr lang="en-US" sz="3900" dirty="0" smtClean="0"/>
              <a:t>I</a:t>
            </a:r>
          </a:p>
          <a:p>
            <a:endParaRPr lang="en-US" sz="3900" dirty="0" smtClean="0"/>
          </a:p>
          <a:p>
            <a:r>
              <a:rPr lang="en-US" sz="3900" dirty="0" smtClean="0"/>
              <a:t>P</a:t>
            </a:r>
          </a:p>
          <a:p>
            <a:r>
              <a:rPr lang="en-US" sz="3900" dirty="0" smtClean="0"/>
              <a:t>E</a:t>
            </a:r>
          </a:p>
          <a:p>
            <a:r>
              <a:rPr lang="en-US" sz="3900" dirty="0" smtClean="0"/>
              <a:t>N</a:t>
            </a:r>
          </a:p>
        </p:txBody>
      </p:sp>
      <p:sp>
        <p:nvSpPr>
          <p:cNvPr id="79877" name="Text Box 5"/>
          <p:cNvSpPr txBox="1">
            <a:spLocks noChangeArrowheads="1"/>
          </p:cNvSpPr>
          <p:nvPr/>
        </p:nvSpPr>
        <p:spPr bwMode="auto">
          <a:xfrm>
            <a:off x="898358" y="3314783"/>
            <a:ext cx="8229600" cy="954107"/>
          </a:xfrm>
          <a:prstGeom prst="rect">
            <a:avLst/>
          </a:prstGeom>
          <a:noFill/>
          <a:ln w="9525">
            <a:noFill/>
            <a:miter lim="800000"/>
            <a:headEnd/>
            <a:tailEnd/>
          </a:ln>
        </p:spPr>
        <p:txBody>
          <a:bodyPr>
            <a:spAutoFit/>
          </a:bodyPr>
          <a:lstStyle/>
          <a:p>
            <a:r>
              <a:rPr lang="en-US" sz="2800" dirty="0" err="1"/>
              <a:t>ncome</a:t>
            </a:r>
            <a:r>
              <a:rPr lang="en-US" sz="2800" dirty="0"/>
              <a:t> – </a:t>
            </a:r>
            <a:r>
              <a:rPr lang="en-US" sz="2800" u="sng" dirty="0"/>
              <a:t>income increases, demand increases; income </a:t>
            </a:r>
            <a:r>
              <a:rPr lang="en-US" sz="2800" u="sng" dirty="0">
                <a:solidFill>
                  <a:srgbClr val="260AF6"/>
                </a:solidFill>
              </a:rPr>
              <a:t>decreases</a:t>
            </a:r>
            <a:r>
              <a:rPr lang="en-US" sz="2800" u="sng" dirty="0"/>
              <a:t>, demand </a:t>
            </a:r>
            <a:r>
              <a:rPr lang="en-US" sz="2800" u="sng" dirty="0">
                <a:solidFill>
                  <a:srgbClr val="260AF6"/>
                </a:solidFill>
              </a:rPr>
              <a:t>decreases</a:t>
            </a:r>
          </a:p>
        </p:txBody>
      </p:sp>
    </p:spTree>
    <p:extLst>
      <p:ext uri="{BB962C8B-B14F-4D97-AF65-F5344CB8AC3E}">
        <p14:creationId xmlns:p14="http://schemas.microsoft.com/office/powerpoint/2010/main" val="3866276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457200" y="152400"/>
            <a:ext cx="8229600" cy="731838"/>
          </a:xfrm>
          <a:prstGeom prst="rect">
            <a:avLst/>
          </a:prstGeom>
          <a:noFill/>
          <a:ln w="9525">
            <a:noFill/>
            <a:miter lim="800000"/>
            <a:headEnd/>
            <a:tailEnd/>
          </a:ln>
        </p:spPr>
        <p:txBody>
          <a:bodyPr>
            <a:spAutoFit/>
          </a:bodyPr>
          <a:lstStyle/>
          <a:p>
            <a:r>
              <a:rPr lang="en-US" sz="2400" dirty="0" smtClean="0"/>
              <a:t>Income </a:t>
            </a:r>
            <a:r>
              <a:rPr lang="en-US" sz="2400" dirty="0"/>
              <a:t>– </a:t>
            </a:r>
            <a:r>
              <a:rPr lang="en-US" dirty="0"/>
              <a:t>income increases, demand increases; income </a:t>
            </a:r>
            <a:r>
              <a:rPr lang="en-US" u="sng" dirty="0">
                <a:solidFill>
                  <a:srgbClr val="260AF6"/>
                </a:solidFill>
              </a:rPr>
              <a:t>decreases</a:t>
            </a:r>
            <a:r>
              <a:rPr lang="en-US" dirty="0"/>
              <a:t>, demand </a:t>
            </a:r>
            <a:r>
              <a:rPr lang="en-US" u="sng" dirty="0">
                <a:solidFill>
                  <a:srgbClr val="260AF6"/>
                </a:solidFill>
              </a:rPr>
              <a:t>decreases</a:t>
            </a:r>
          </a:p>
        </p:txBody>
      </p:sp>
      <p:pic>
        <p:nvPicPr>
          <p:cNvPr id="4" name="Picture 3"/>
          <p:cNvPicPr>
            <a:picLocks noChangeAspect="1"/>
          </p:cNvPicPr>
          <p:nvPr/>
        </p:nvPicPr>
        <p:blipFill>
          <a:blip r:embed="rId2"/>
          <a:stretch>
            <a:fillRect/>
          </a:stretch>
        </p:blipFill>
        <p:spPr>
          <a:xfrm>
            <a:off x="571500" y="1371600"/>
            <a:ext cx="8001000" cy="5105400"/>
          </a:xfrm>
          <a:prstGeom prst="rect">
            <a:avLst/>
          </a:prstGeom>
        </p:spPr>
      </p:pic>
    </p:spTree>
    <p:extLst>
      <p:ext uri="{BB962C8B-B14F-4D97-AF65-F5344CB8AC3E}">
        <p14:creationId xmlns:p14="http://schemas.microsoft.com/office/powerpoint/2010/main" val="6825256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34000" y="686890"/>
            <a:ext cx="3632996" cy="5638799"/>
          </a:xfrm>
          <a:prstGeom prst="rect">
            <a:avLst/>
          </a:prstGeom>
        </p:spPr>
      </p:pic>
      <p:pic>
        <p:nvPicPr>
          <p:cNvPr id="3" name="Picture 2"/>
          <p:cNvPicPr>
            <a:picLocks noChangeAspect="1"/>
          </p:cNvPicPr>
          <p:nvPr/>
        </p:nvPicPr>
        <p:blipFill>
          <a:blip r:embed="rId3"/>
          <a:stretch>
            <a:fillRect/>
          </a:stretch>
        </p:blipFill>
        <p:spPr>
          <a:xfrm>
            <a:off x="304800" y="721724"/>
            <a:ext cx="4724400" cy="5448300"/>
          </a:xfrm>
          <a:prstGeom prst="rect">
            <a:avLst/>
          </a:prstGeom>
        </p:spPr>
      </p:pic>
    </p:spTree>
    <p:extLst>
      <p:ext uri="{BB962C8B-B14F-4D97-AF65-F5344CB8AC3E}">
        <p14:creationId xmlns:p14="http://schemas.microsoft.com/office/powerpoint/2010/main" val="4096254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48200" y="304800"/>
            <a:ext cx="3836257" cy="6400800"/>
          </a:xfrm>
          <a:prstGeom prst="rect">
            <a:avLst/>
          </a:prstGeom>
        </p:spPr>
      </p:pic>
      <p:pic>
        <p:nvPicPr>
          <p:cNvPr id="3" name="Picture 2"/>
          <p:cNvPicPr>
            <a:picLocks noChangeAspect="1"/>
          </p:cNvPicPr>
          <p:nvPr/>
        </p:nvPicPr>
        <p:blipFill>
          <a:blip r:embed="rId3"/>
          <a:stretch>
            <a:fillRect/>
          </a:stretch>
        </p:blipFill>
        <p:spPr>
          <a:xfrm>
            <a:off x="228600" y="272005"/>
            <a:ext cx="4191000" cy="6433595"/>
          </a:xfrm>
          <a:prstGeom prst="rect">
            <a:avLst/>
          </a:prstGeom>
        </p:spPr>
      </p:pic>
    </p:spTree>
    <p:extLst>
      <p:ext uri="{BB962C8B-B14F-4D97-AF65-F5344CB8AC3E}">
        <p14:creationId xmlns:p14="http://schemas.microsoft.com/office/powerpoint/2010/main" val="21840953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lnSpcReduction="10000"/>
          </a:bodyPr>
          <a:lstStyle/>
          <a:p>
            <a:r>
              <a:rPr lang="en-US" sz="3900" dirty="0" smtClean="0"/>
              <a:t>R </a:t>
            </a:r>
          </a:p>
          <a:p>
            <a:endParaRPr lang="en-US" sz="3900" dirty="0" smtClean="0"/>
          </a:p>
          <a:p>
            <a:endParaRPr lang="en-US" sz="3900" dirty="0" smtClean="0"/>
          </a:p>
          <a:p>
            <a:r>
              <a:rPr lang="en-US" sz="3900" dirty="0" smtClean="0"/>
              <a:t>I</a:t>
            </a:r>
          </a:p>
          <a:p>
            <a:endParaRPr lang="en-US" sz="3900" dirty="0" smtClean="0"/>
          </a:p>
          <a:p>
            <a:r>
              <a:rPr lang="en-US" sz="3900" dirty="0" smtClean="0"/>
              <a:t>P</a:t>
            </a:r>
          </a:p>
          <a:p>
            <a:endParaRPr lang="en-US" sz="3900" dirty="0" smtClean="0"/>
          </a:p>
          <a:p>
            <a:r>
              <a:rPr lang="en-US" sz="3900" dirty="0" smtClean="0"/>
              <a:t>E</a:t>
            </a:r>
          </a:p>
          <a:p>
            <a:r>
              <a:rPr lang="en-US" sz="3900" dirty="0" smtClean="0"/>
              <a:t>N</a:t>
            </a:r>
          </a:p>
        </p:txBody>
      </p:sp>
      <p:sp>
        <p:nvSpPr>
          <p:cNvPr id="79878" name="Text Box 6"/>
          <p:cNvSpPr txBox="1">
            <a:spLocks noChangeArrowheads="1"/>
          </p:cNvSpPr>
          <p:nvPr/>
        </p:nvSpPr>
        <p:spPr bwMode="auto">
          <a:xfrm>
            <a:off x="1018090" y="4114800"/>
            <a:ext cx="8077200" cy="954107"/>
          </a:xfrm>
          <a:prstGeom prst="rect">
            <a:avLst/>
          </a:prstGeom>
          <a:noFill/>
          <a:ln w="9525">
            <a:noFill/>
            <a:miter lim="800000"/>
            <a:headEnd/>
            <a:tailEnd/>
          </a:ln>
        </p:spPr>
        <p:txBody>
          <a:bodyPr>
            <a:spAutoFit/>
          </a:bodyPr>
          <a:lstStyle/>
          <a:p>
            <a:r>
              <a:rPr lang="en-US" sz="2400" dirty="0"/>
              <a:t>references – </a:t>
            </a:r>
            <a:r>
              <a:rPr lang="en-US" sz="2800" u="sng" dirty="0"/>
              <a:t>preferences increase, demand increases; preferences </a:t>
            </a:r>
            <a:r>
              <a:rPr lang="en-US" sz="2800" u="sng" dirty="0">
                <a:solidFill>
                  <a:srgbClr val="260AF6"/>
                </a:solidFill>
              </a:rPr>
              <a:t>decrease</a:t>
            </a:r>
            <a:r>
              <a:rPr lang="en-US" sz="2800" u="sng" dirty="0"/>
              <a:t>, demand </a:t>
            </a:r>
            <a:r>
              <a:rPr lang="en-US" sz="2800" u="sng" dirty="0">
                <a:solidFill>
                  <a:srgbClr val="260AF6"/>
                </a:solidFill>
              </a:rPr>
              <a:t>decreases</a:t>
            </a:r>
          </a:p>
        </p:txBody>
      </p:sp>
    </p:spTree>
    <p:extLst>
      <p:ext uri="{BB962C8B-B14F-4D97-AF65-F5344CB8AC3E}">
        <p14:creationId xmlns:p14="http://schemas.microsoft.com/office/powerpoint/2010/main" val="20272100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609600" y="152400"/>
            <a:ext cx="8077200" cy="731838"/>
          </a:xfrm>
          <a:prstGeom prst="rect">
            <a:avLst/>
          </a:prstGeom>
          <a:noFill/>
          <a:ln w="9525">
            <a:noFill/>
            <a:miter lim="800000"/>
            <a:headEnd/>
            <a:tailEnd/>
          </a:ln>
        </p:spPr>
        <p:txBody>
          <a:bodyPr>
            <a:spAutoFit/>
          </a:bodyPr>
          <a:lstStyle/>
          <a:p>
            <a:r>
              <a:rPr lang="en-US" sz="2400" dirty="0" smtClean="0"/>
              <a:t>Preferences </a:t>
            </a:r>
            <a:r>
              <a:rPr lang="en-US" sz="2400" dirty="0"/>
              <a:t>– </a:t>
            </a:r>
            <a:r>
              <a:rPr lang="en-US" dirty="0"/>
              <a:t>preferences increase, demand increases; preferences </a:t>
            </a:r>
            <a:r>
              <a:rPr lang="en-US" u="sng" dirty="0">
                <a:solidFill>
                  <a:srgbClr val="260AF6"/>
                </a:solidFill>
              </a:rPr>
              <a:t>decrease</a:t>
            </a:r>
            <a:r>
              <a:rPr lang="en-US" dirty="0"/>
              <a:t>, demand </a:t>
            </a:r>
            <a:r>
              <a:rPr lang="en-US" u="sng" dirty="0">
                <a:solidFill>
                  <a:srgbClr val="260AF6"/>
                </a:solidFill>
              </a:rPr>
              <a:t>decreases</a:t>
            </a:r>
          </a:p>
        </p:txBody>
      </p:sp>
      <p:pic>
        <p:nvPicPr>
          <p:cNvPr id="7" name="Picture 6"/>
          <p:cNvPicPr>
            <a:picLocks noChangeAspect="1"/>
          </p:cNvPicPr>
          <p:nvPr/>
        </p:nvPicPr>
        <p:blipFill>
          <a:blip r:embed="rId2"/>
          <a:stretch>
            <a:fillRect/>
          </a:stretch>
        </p:blipFill>
        <p:spPr>
          <a:xfrm>
            <a:off x="381000" y="1066800"/>
            <a:ext cx="8458200" cy="5486400"/>
          </a:xfrm>
          <a:prstGeom prst="rect">
            <a:avLst/>
          </a:prstGeom>
        </p:spPr>
      </p:pic>
    </p:spTree>
    <p:extLst>
      <p:ext uri="{BB962C8B-B14F-4D97-AF65-F5344CB8AC3E}">
        <p14:creationId xmlns:p14="http://schemas.microsoft.com/office/powerpoint/2010/main" val="16987994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3400" y="228600"/>
            <a:ext cx="4343400" cy="6172200"/>
          </a:xfrm>
          <a:prstGeom prst="rect">
            <a:avLst/>
          </a:prstGeom>
        </p:spPr>
      </p:pic>
      <p:pic>
        <p:nvPicPr>
          <p:cNvPr id="3" name="Picture 2"/>
          <p:cNvPicPr>
            <a:picLocks noChangeAspect="1"/>
          </p:cNvPicPr>
          <p:nvPr/>
        </p:nvPicPr>
        <p:blipFill>
          <a:blip r:embed="rId3"/>
          <a:stretch>
            <a:fillRect/>
          </a:stretch>
        </p:blipFill>
        <p:spPr>
          <a:xfrm>
            <a:off x="5029200" y="252714"/>
            <a:ext cx="3886200" cy="6148086"/>
          </a:xfrm>
          <a:prstGeom prst="rect">
            <a:avLst/>
          </a:prstGeom>
        </p:spPr>
      </p:pic>
    </p:spTree>
    <p:extLst>
      <p:ext uri="{BB962C8B-B14F-4D97-AF65-F5344CB8AC3E}">
        <p14:creationId xmlns:p14="http://schemas.microsoft.com/office/powerpoint/2010/main" val="3717685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601" y="291736"/>
            <a:ext cx="4191000" cy="6109063"/>
          </a:xfrm>
          <a:prstGeom prst="rect">
            <a:avLst/>
          </a:prstGeom>
        </p:spPr>
      </p:pic>
      <p:pic>
        <p:nvPicPr>
          <p:cNvPr id="2" name="Picture 1"/>
          <p:cNvPicPr>
            <a:picLocks noChangeAspect="1"/>
          </p:cNvPicPr>
          <p:nvPr/>
        </p:nvPicPr>
        <p:blipFill>
          <a:blip r:embed="rId3"/>
          <a:stretch>
            <a:fillRect/>
          </a:stretch>
        </p:blipFill>
        <p:spPr>
          <a:xfrm>
            <a:off x="4648200" y="291736"/>
            <a:ext cx="4191000" cy="6109063"/>
          </a:xfrm>
          <a:prstGeom prst="rect">
            <a:avLst/>
          </a:prstGeom>
        </p:spPr>
      </p:pic>
    </p:spTree>
    <p:extLst>
      <p:ext uri="{BB962C8B-B14F-4D97-AF65-F5344CB8AC3E}">
        <p14:creationId xmlns:p14="http://schemas.microsoft.com/office/powerpoint/2010/main" val="42165103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9.15</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5" name="TextBox 4"/>
          <p:cNvSpPr txBox="1"/>
          <p:nvPr/>
        </p:nvSpPr>
        <p:spPr>
          <a:xfrm>
            <a:off x="321733" y="2209800"/>
            <a:ext cx="8204201" cy="3970318"/>
          </a:xfrm>
          <a:prstGeom prst="rect">
            <a:avLst/>
          </a:prstGeom>
          <a:noFill/>
        </p:spPr>
        <p:txBody>
          <a:bodyPr wrap="square" rtlCol="0">
            <a:spAutoFit/>
          </a:bodyPr>
          <a:lstStyle/>
          <a:p>
            <a:pPr marL="257175" indent="-257175">
              <a:buAutoNum type="arabicPeriod"/>
            </a:pPr>
            <a:r>
              <a:rPr lang="en-US" sz="2700" dirty="0"/>
              <a:t> </a:t>
            </a:r>
            <a:r>
              <a:rPr lang="en-US" sz="3600" dirty="0" smtClean="0"/>
              <a:t>According to the schedule and the graph, what is the equilibrium price and quantity demanded in this example?</a:t>
            </a:r>
          </a:p>
          <a:p>
            <a:pPr marL="257175" indent="-257175">
              <a:buAutoNum type="arabicPeriod"/>
            </a:pPr>
            <a:r>
              <a:rPr lang="en-US" sz="3600" dirty="0"/>
              <a:t> </a:t>
            </a:r>
            <a:r>
              <a:rPr lang="en-US" sz="3600" dirty="0" smtClean="0"/>
              <a:t>Priced at $19, what is the surplus / shortage?</a:t>
            </a:r>
          </a:p>
          <a:p>
            <a:pPr marL="257175" indent="-257175">
              <a:buAutoNum type="arabicPeriod"/>
            </a:pPr>
            <a:r>
              <a:rPr lang="en-US" sz="3600" dirty="0"/>
              <a:t> </a:t>
            </a:r>
            <a:r>
              <a:rPr lang="en-US" sz="3600" dirty="0" smtClean="0"/>
              <a:t>If there is a shortage of -800, then what was the price of the DVDs?</a:t>
            </a:r>
            <a:endParaRPr lang="en-US" sz="3600" dirty="0"/>
          </a:p>
        </p:txBody>
      </p:sp>
      <p:sp>
        <p:nvSpPr>
          <p:cNvPr id="6" name="TextBox 5"/>
          <p:cNvSpPr txBox="1"/>
          <p:nvPr/>
        </p:nvSpPr>
        <p:spPr>
          <a:xfrm>
            <a:off x="381000" y="1143000"/>
            <a:ext cx="8382000" cy="830997"/>
          </a:xfrm>
          <a:prstGeom prst="rect">
            <a:avLst/>
          </a:prstGeom>
          <a:solidFill>
            <a:srgbClr val="FFFF00"/>
          </a:solidFill>
        </p:spPr>
        <p:txBody>
          <a:bodyPr wrap="square" rtlCol="0">
            <a:spAutoFit/>
          </a:bodyPr>
          <a:lstStyle/>
          <a:p>
            <a:pPr algn="ctr"/>
            <a:r>
              <a:rPr lang="en-US" sz="2400" dirty="0"/>
              <a:t>Please write down the three questions below. Use the chart on </a:t>
            </a:r>
            <a:r>
              <a:rPr lang="en-US" sz="2400" dirty="0" smtClean="0"/>
              <a:t>page 195 to </a:t>
            </a:r>
            <a:r>
              <a:rPr lang="en-US" sz="2400" dirty="0"/>
              <a:t>answer. Thanks.</a:t>
            </a:r>
          </a:p>
        </p:txBody>
      </p:sp>
    </p:spTree>
    <p:extLst>
      <p:ext uri="{BB962C8B-B14F-4D97-AF65-F5344CB8AC3E}">
        <p14:creationId xmlns:p14="http://schemas.microsoft.com/office/powerpoint/2010/main" val="497449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lnSpcReduction="10000"/>
          </a:bodyPr>
          <a:lstStyle/>
          <a:p>
            <a:r>
              <a:rPr lang="en-US" sz="3900" dirty="0" smtClean="0"/>
              <a:t>R </a:t>
            </a:r>
          </a:p>
          <a:p>
            <a:endParaRPr lang="en-US" sz="3900" dirty="0" smtClean="0"/>
          </a:p>
          <a:p>
            <a:endParaRPr lang="en-US" sz="3900" dirty="0" smtClean="0"/>
          </a:p>
          <a:p>
            <a:r>
              <a:rPr lang="en-US" sz="3900" dirty="0" smtClean="0"/>
              <a:t>I</a:t>
            </a:r>
          </a:p>
          <a:p>
            <a:endParaRPr lang="en-US" sz="3900" dirty="0" smtClean="0"/>
          </a:p>
          <a:p>
            <a:r>
              <a:rPr lang="en-US" sz="3900" dirty="0" smtClean="0"/>
              <a:t>P</a:t>
            </a:r>
          </a:p>
          <a:p>
            <a:r>
              <a:rPr lang="en-US" sz="3900" dirty="0" smtClean="0"/>
              <a:t>E</a:t>
            </a:r>
          </a:p>
          <a:p>
            <a:endParaRPr lang="en-US" sz="3900" dirty="0" smtClean="0"/>
          </a:p>
          <a:p>
            <a:r>
              <a:rPr lang="en-US" sz="3900" dirty="0" smtClean="0"/>
              <a:t>N</a:t>
            </a:r>
          </a:p>
        </p:txBody>
      </p:sp>
      <p:sp>
        <p:nvSpPr>
          <p:cNvPr id="79879" name="Text Box 7"/>
          <p:cNvSpPr txBox="1">
            <a:spLocks noChangeArrowheads="1"/>
          </p:cNvSpPr>
          <p:nvPr/>
        </p:nvSpPr>
        <p:spPr bwMode="auto">
          <a:xfrm>
            <a:off x="914400" y="4724400"/>
            <a:ext cx="7239000" cy="1200329"/>
          </a:xfrm>
          <a:prstGeom prst="rect">
            <a:avLst/>
          </a:prstGeom>
          <a:noFill/>
          <a:ln w="9525">
            <a:noFill/>
            <a:miter lim="800000"/>
            <a:headEnd/>
            <a:tailEnd/>
          </a:ln>
        </p:spPr>
        <p:txBody>
          <a:bodyPr>
            <a:spAutoFit/>
          </a:bodyPr>
          <a:lstStyle/>
          <a:p>
            <a:r>
              <a:rPr lang="en-US" sz="2400" dirty="0" err="1"/>
              <a:t>xpectations</a:t>
            </a:r>
            <a:r>
              <a:rPr lang="en-US" sz="2400" dirty="0"/>
              <a:t> – </a:t>
            </a:r>
            <a:r>
              <a:rPr lang="en-US" sz="2400" u="sng" dirty="0"/>
              <a:t>expect </a:t>
            </a:r>
            <a:r>
              <a:rPr lang="en-US" sz="2400" b="1" u="sng" dirty="0"/>
              <a:t>higher</a:t>
            </a:r>
            <a:r>
              <a:rPr lang="en-US" sz="2400" u="sng" dirty="0"/>
              <a:t> prices in </a:t>
            </a:r>
            <a:r>
              <a:rPr lang="en-US" sz="2400" i="1" u="sng" dirty="0"/>
              <a:t>future</a:t>
            </a:r>
            <a:r>
              <a:rPr lang="en-US" sz="2400" u="sng" dirty="0"/>
              <a:t>, </a:t>
            </a:r>
            <a:r>
              <a:rPr lang="en-US" sz="2400" i="1" u="sng" dirty="0"/>
              <a:t>current</a:t>
            </a:r>
            <a:r>
              <a:rPr lang="en-US" sz="2400" u="sng" dirty="0"/>
              <a:t> demand increases expect </a:t>
            </a:r>
            <a:r>
              <a:rPr lang="en-US" sz="2400" u="sng" dirty="0">
                <a:solidFill>
                  <a:srgbClr val="260AF6"/>
                </a:solidFill>
              </a:rPr>
              <a:t>lower</a:t>
            </a:r>
            <a:r>
              <a:rPr lang="en-US" sz="2400" u="sng" dirty="0"/>
              <a:t> prices in </a:t>
            </a:r>
            <a:r>
              <a:rPr lang="en-US" sz="2400" i="1" u="sng" dirty="0"/>
              <a:t>future</a:t>
            </a:r>
            <a:r>
              <a:rPr lang="en-US" sz="2400" u="sng" dirty="0"/>
              <a:t>, </a:t>
            </a:r>
            <a:r>
              <a:rPr lang="en-US" sz="2400" i="1" u="sng" dirty="0"/>
              <a:t>current</a:t>
            </a:r>
            <a:r>
              <a:rPr lang="en-US" sz="2400" u="sng" dirty="0"/>
              <a:t> demand </a:t>
            </a:r>
            <a:r>
              <a:rPr lang="en-US" sz="2400" u="sng" dirty="0">
                <a:solidFill>
                  <a:srgbClr val="260AF6"/>
                </a:solidFill>
              </a:rPr>
              <a:t>decreases</a:t>
            </a:r>
          </a:p>
        </p:txBody>
      </p:sp>
    </p:spTree>
    <p:extLst>
      <p:ext uri="{BB962C8B-B14F-4D97-AF65-F5344CB8AC3E}">
        <p14:creationId xmlns:p14="http://schemas.microsoft.com/office/powerpoint/2010/main" val="14018856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381000" y="152400"/>
            <a:ext cx="7239000" cy="731838"/>
          </a:xfrm>
          <a:prstGeom prst="rect">
            <a:avLst/>
          </a:prstGeom>
          <a:noFill/>
          <a:ln w="9525">
            <a:noFill/>
            <a:miter lim="800000"/>
            <a:headEnd/>
            <a:tailEnd/>
          </a:ln>
        </p:spPr>
        <p:txBody>
          <a:bodyPr>
            <a:spAutoFit/>
          </a:bodyPr>
          <a:lstStyle/>
          <a:p>
            <a:r>
              <a:rPr lang="en-US" sz="2400" dirty="0" smtClean="0"/>
              <a:t>Expectations </a:t>
            </a:r>
            <a:r>
              <a:rPr lang="en-US" sz="2400" dirty="0"/>
              <a:t>– </a:t>
            </a:r>
            <a:r>
              <a:rPr lang="en-US" dirty="0"/>
              <a:t>expect </a:t>
            </a:r>
            <a:r>
              <a:rPr lang="en-US" b="1" dirty="0"/>
              <a:t>higher</a:t>
            </a:r>
            <a:r>
              <a:rPr lang="en-US" dirty="0"/>
              <a:t> prices in </a:t>
            </a:r>
            <a:r>
              <a:rPr lang="en-US" i="1" dirty="0"/>
              <a:t>future</a:t>
            </a:r>
            <a:r>
              <a:rPr lang="en-US" dirty="0"/>
              <a:t>, </a:t>
            </a:r>
            <a:r>
              <a:rPr lang="en-US" i="1" dirty="0"/>
              <a:t>current</a:t>
            </a:r>
            <a:r>
              <a:rPr lang="en-US" dirty="0"/>
              <a:t> demand increases expect </a:t>
            </a:r>
            <a:r>
              <a:rPr lang="en-US" u="sng" dirty="0">
                <a:solidFill>
                  <a:srgbClr val="260AF6"/>
                </a:solidFill>
              </a:rPr>
              <a:t>lower</a:t>
            </a:r>
            <a:r>
              <a:rPr lang="en-US" dirty="0"/>
              <a:t> prices in </a:t>
            </a:r>
            <a:r>
              <a:rPr lang="en-US" i="1" dirty="0"/>
              <a:t>future</a:t>
            </a:r>
            <a:r>
              <a:rPr lang="en-US" dirty="0"/>
              <a:t>, </a:t>
            </a:r>
            <a:r>
              <a:rPr lang="en-US" i="1" dirty="0"/>
              <a:t>current</a:t>
            </a:r>
            <a:r>
              <a:rPr lang="en-US" dirty="0"/>
              <a:t> demand </a:t>
            </a:r>
            <a:r>
              <a:rPr lang="en-US" u="sng" dirty="0">
                <a:solidFill>
                  <a:srgbClr val="260AF6"/>
                </a:solidFill>
              </a:rPr>
              <a:t>decreases</a:t>
            </a:r>
          </a:p>
        </p:txBody>
      </p:sp>
      <p:pic>
        <p:nvPicPr>
          <p:cNvPr id="5" name="Picture 4"/>
          <p:cNvPicPr>
            <a:picLocks noChangeAspect="1"/>
          </p:cNvPicPr>
          <p:nvPr/>
        </p:nvPicPr>
        <p:blipFill>
          <a:blip r:embed="rId2"/>
          <a:stretch>
            <a:fillRect/>
          </a:stretch>
        </p:blipFill>
        <p:spPr>
          <a:xfrm>
            <a:off x="228600" y="1295400"/>
            <a:ext cx="4343400" cy="5410200"/>
          </a:xfrm>
          <a:prstGeom prst="rect">
            <a:avLst/>
          </a:prstGeom>
        </p:spPr>
      </p:pic>
      <p:pic>
        <p:nvPicPr>
          <p:cNvPr id="6" name="Picture 5"/>
          <p:cNvPicPr>
            <a:picLocks noChangeAspect="1"/>
          </p:cNvPicPr>
          <p:nvPr/>
        </p:nvPicPr>
        <p:blipFill>
          <a:blip r:embed="rId3"/>
          <a:stretch>
            <a:fillRect/>
          </a:stretch>
        </p:blipFill>
        <p:spPr>
          <a:xfrm>
            <a:off x="5105400" y="1066800"/>
            <a:ext cx="3962400" cy="2590800"/>
          </a:xfrm>
          <a:prstGeom prst="rect">
            <a:avLst/>
          </a:prstGeom>
        </p:spPr>
      </p:pic>
      <p:pic>
        <p:nvPicPr>
          <p:cNvPr id="7" name="Picture 6"/>
          <p:cNvPicPr>
            <a:picLocks noChangeAspect="1"/>
          </p:cNvPicPr>
          <p:nvPr/>
        </p:nvPicPr>
        <p:blipFill>
          <a:blip r:embed="rId4"/>
          <a:stretch>
            <a:fillRect/>
          </a:stretch>
        </p:blipFill>
        <p:spPr>
          <a:xfrm>
            <a:off x="5105400" y="3840162"/>
            <a:ext cx="3838575" cy="2713038"/>
          </a:xfrm>
          <a:prstGeom prst="rect">
            <a:avLst/>
          </a:prstGeom>
        </p:spPr>
      </p:pic>
    </p:spTree>
    <p:extLst>
      <p:ext uri="{BB962C8B-B14F-4D97-AF65-F5344CB8AC3E}">
        <p14:creationId xmlns:p14="http://schemas.microsoft.com/office/powerpoint/2010/main" val="2265628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610564"/>
            <a:ext cx="3962400" cy="5714035"/>
          </a:xfrm>
          <a:prstGeom prst="rect">
            <a:avLst/>
          </a:prstGeom>
        </p:spPr>
      </p:pic>
      <p:pic>
        <p:nvPicPr>
          <p:cNvPr id="3" name="Picture 2"/>
          <p:cNvPicPr>
            <a:picLocks noChangeAspect="1"/>
          </p:cNvPicPr>
          <p:nvPr/>
        </p:nvPicPr>
        <p:blipFill>
          <a:blip r:embed="rId3"/>
          <a:stretch>
            <a:fillRect/>
          </a:stretch>
        </p:blipFill>
        <p:spPr>
          <a:xfrm>
            <a:off x="4724400" y="609600"/>
            <a:ext cx="4114800" cy="5562600"/>
          </a:xfrm>
          <a:prstGeom prst="rect">
            <a:avLst/>
          </a:prstGeom>
        </p:spPr>
      </p:pic>
    </p:spTree>
    <p:extLst>
      <p:ext uri="{BB962C8B-B14F-4D97-AF65-F5344CB8AC3E}">
        <p14:creationId xmlns:p14="http://schemas.microsoft.com/office/powerpoint/2010/main" val="40467245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 </a:t>
            </a:r>
          </a:p>
          <a:p>
            <a:r>
              <a:rPr lang="en-US" sz="3900" dirty="0" smtClean="0"/>
              <a:t>I</a:t>
            </a:r>
          </a:p>
          <a:p>
            <a:endParaRPr lang="en-US" sz="3900" dirty="0" smtClean="0"/>
          </a:p>
          <a:p>
            <a:r>
              <a:rPr lang="en-US" sz="3900" dirty="0" smtClean="0"/>
              <a:t>P</a:t>
            </a:r>
          </a:p>
          <a:p>
            <a:r>
              <a:rPr lang="en-US" sz="3900" dirty="0" smtClean="0"/>
              <a:t>E</a:t>
            </a:r>
          </a:p>
          <a:p>
            <a:r>
              <a:rPr lang="en-US" sz="3900" dirty="0" smtClean="0"/>
              <a:t>N</a:t>
            </a:r>
          </a:p>
        </p:txBody>
      </p:sp>
      <p:sp>
        <p:nvSpPr>
          <p:cNvPr id="79880" name="Text Box 8"/>
          <p:cNvSpPr txBox="1">
            <a:spLocks noChangeArrowheads="1"/>
          </p:cNvSpPr>
          <p:nvPr/>
        </p:nvSpPr>
        <p:spPr bwMode="auto">
          <a:xfrm>
            <a:off x="1028700" y="4495800"/>
            <a:ext cx="8229600" cy="954107"/>
          </a:xfrm>
          <a:prstGeom prst="rect">
            <a:avLst/>
          </a:prstGeom>
          <a:noFill/>
          <a:ln w="9525">
            <a:noFill/>
            <a:miter lim="800000"/>
            <a:headEnd/>
            <a:tailEnd/>
          </a:ln>
        </p:spPr>
        <p:txBody>
          <a:bodyPr>
            <a:spAutoFit/>
          </a:bodyPr>
          <a:lstStyle/>
          <a:p>
            <a:r>
              <a:rPr lang="en-US" sz="2400" dirty="0"/>
              <a:t>umber of buyers – </a:t>
            </a:r>
            <a:r>
              <a:rPr lang="en-US" sz="2800" u="sng" dirty="0"/>
              <a:t># of buyers increase, demand increases; # of buyers decrease, demand decreases</a:t>
            </a:r>
          </a:p>
        </p:txBody>
      </p:sp>
    </p:spTree>
    <p:extLst>
      <p:ext uri="{BB962C8B-B14F-4D97-AF65-F5344CB8AC3E}">
        <p14:creationId xmlns:p14="http://schemas.microsoft.com/office/powerpoint/2010/main" val="2772486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9838" y="1174557"/>
            <a:ext cx="4572000" cy="4524315"/>
          </a:xfrm>
          <a:prstGeom prst="rect">
            <a:avLst/>
          </a:prstGeom>
        </p:spPr>
        <p:txBody>
          <a:bodyPr>
            <a:spAutoFit/>
          </a:bodyPr>
          <a:lstStyle/>
          <a:p>
            <a:r>
              <a:rPr lang="en-US" dirty="0"/>
              <a:t>The demand for a particular good may increase or decrease due to more or less people in the market for the good. For example, before the advent of ecommerce (using the world wide web to buy and sell), most businesses sold products to people who lived in their area of the country or who ordered products from their mail order catalogs. As people began to use online shopping in greater numbers, many businesses with little or no web presence probably experienced a decline in consumers of their products due to increased competition from online businesses while businesses who quickly and effectively adapted to the ecommerce model probably saw an increase in consumers of their products.</a:t>
            </a:r>
          </a:p>
        </p:txBody>
      </p:sp>
      <p:sp>
        <p:nvSpPr>
          <p:cNvPr id="3" name="Text Box 8"/>
          <p:cNvSpPr txBox="1">
            <a:spLocks noChangeArrowheads="1"/>
          </p:cNvSpPr>
          <p:nvPr/>
        </p:nvSpPr>
        <p:spPr bwMode="auto">
          <a:xfrm>
            <a:off x="457200" y="76200"/>
            <a:ext cx="8229600" cy="731838"/>
          </a:xfrm>
          <a:prstGeom prst="rect">
            <a:avLst/>
          </a:prstGeom>
          <a:noFill/>
          <a:ln w="9525">
            <a:noFill/>
            <a:miter lim="800000"/>
            <a:headEnd/>
            <a:tailEnd/>
          </a:ln>
        </p:spPr>
        <p:txBody>
          <a:bodyPr>
            <a:spAutoFit/>
          </a:bodyPr>
          <a:lstStyle/>
          <a:p>
            <a:r>
              <a:rPr lang="en-US" sz="2400" dirty="0" smtClean="0"/>
              <a:t>Number </a:t>
            </a:r>
            <a:r>
              <a:rPr lang="en-US" sz="2400" dirty="0"/>
              <a:t>of buyers – </a:t>
            </a:r>
            <a:r>
              <a:rPr lang="en-US" dirty="0"/>
              <a:t># of buyers increase, demand increases; # of buyers decrease, demand decreases</a:t>
            </a:r>
          </a:p>
        </p:txBody>
      </p:sp>
      <p:pic>
        <p:nvPicPr>
          <p:cNvPr id="4" name="Picture 3"/>
          <p:cNvPicPr>
            <a:picLocks noChangeAspect="1"/>
          </p:cNvPicPr>
          <p:nvPr/>
        </p:nvPicPr>
        <p:blipFill>
          <a:blip r:embed="rId2"/>
          <a:stretch>
            <a:fillRect/>
          </a:stretch>
        </p:blipFill>
        <p:spPr>
          <a:xfrm>
            <a:off x="5011838" y="1006032"/>
            <a:ext cx="3903562" cy="4861367"/>
          </a:xfrm>
          <a:prstGeom prst="rect">
            <a:avLst/>
          </a:prstGeom>
        </p:spPr>
      </p:pic>
    </p:spTree>
    <p:extLst>
      <p:ext uri="{BB962C8B-B14F-4D97-AF65-F5344CB8AC3E}">
        <p14:creationId xmlns:p14="http://schemas.microsoft.com/office/powerpoint/2010/main" val="36784269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53000" y="381000"/>
            <a:ext cx="4038600" cy="6324600"/>
          </a:xfrm>
          <a:prstGeom prst="rect">
            <a:avLst/>
          </a:prstGeom>
        </p:spPr>
      </p:pic>
      <p:pic>
        <p:nvPicPr>
          <p:cNvPr id="3" name="Picture 2"/>
          <p:cNvPicPr>
            <a:picLocks noChangeAspect="1"/>
          </p:cNvPicPr>
          <p:nvPr/>
        </p:nvPicPr>
        <p:blipFill>
          <a:blip r:embed="rId3"/>
          <a:stretch>
            <a:fillRect/>
          </a:stretch>
        </p:blipFill>
        <p:spPr>
          <a:xfrm>
            <a:off x="457200" y="381000"/>
            <a:ext cx="4038600" cy="6324600"/>
          </a:xfrm>
          <a:prstGeom prst="rect">
            <a:avLst/>
          </a:prstGeom>
        </p:spPr>
      </p:pic>
    </p:spTree>
    <p:extLst>
      <p:ext uri="{BB962C8B-B14F-4D97-AF65-F5344CB8AC3E}">
        <p14:creationId xmlns:p14="http://schemas.microsoft.com/office/powerpoint/2010/main" val="3289030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IRDL the Turtle!!!!</a:t>
            </a:r>
            <a:endParaRPr lang="en-US" dirty="0"/>
          </a:p>
        </p:txBody>
      </p:sp>
      <p:sp>
        <p:nvSpPr>
          <p:cNvPr id="3" name="Content Placeholder 2"/>
          <p:cNvSpPr>
            <a:spLocks noGrp="1"/>
          </p:cNvSpPr>
          <p:nvPr>
            <p:ph idx="1"/>
          </p:nvPr>
        </p:nvSpPr>
        <p:spPr>
          <a:xfrm>
            <a:off x="457200" y="4267200"/>
            <a:ext cx="8229600" cy="1858963"/>
          </a:xfrm>
        </p:spPr>
        <p:txBody>
          <a:bodyPr/>
          <a:lstStyle/>
          <a:p>
            <a:pPr algn="ctr">
              <a:buNone/>
            </a:pPr>
            <a:r>
              <a:rPr lang="en-US" sz="4800" b="1" dirty="0" smtClean="0"/>
              <a:t>I</a:t>
            </a:r>
            <a:r>
              <a:rPr lang="en-US" dirty="0" smtClean="0"/>
              <a:t>ncrease </a:t>
            </a:r>
            <a:r>
              <a:rPr lang="en-US" sz="4400" b="1" dirty="0" smtClean="0"/>
              <a:t>R</a:t>
            </a:r>
            <a:r>
              <a:rPr lang="en-US" dirty="0" smtClean="0"/>
              <a:t>ight, </a:t>
            </a:r>
            <a:r>
              <a:rPr lang="en-US" sz="4400" b="1" dirty="0" smtClean="0"/>
              <a:t>D</a:t>
            </a:r>
            <a:r>
              <a:rPr lang="en-US" dirty="0" smtClean="0"/>
              <a:t>ecrease </a:t>
            </a:r>
            <a:r>
              <a:rPr lang="en-US" sz="4400" b="1" dirty="0" smtClean="0"/>
              <a:t>L</a:t>
            </a:r>
            <a:r>
              <a:rPr lang="en-US" dirty="0" smtClean="0"/>
              <a:t>eft</a:t>
            </a:r>
            <a:endParaRPr lang="en-US" dirty="0"/>
          </a:p>
        </p:txBody>
      </p:sp>
      <p:sp>
        <p:nvSpPr>
          <p:cNvPr id="26626" name="AutoShape 2" descr="https://openclipart.org/image/2400px/svg_to_png/174531/smiling_turtl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28" name="AutoShape 4" descr="https://openclipart.org/image/2400px/svg_to_png/174531/smiling_turtl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30" name="AutoShape 6" descr="https://openclipart.org/image/2400px/svg_to_png/174531/smiling_turtl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6632" name="AutoShape 8" descr="https://openclipart.org/image/2400px/svg_to_png/174531/smiling_turtle.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6634" name="Picture 10" descr="http://www.mystockvectors.com/Smiling_Little_Turtle_Royalty_Free_Cartoon_Vector_jpg5732.jpg"/>
          <p:cNvPicPr>
            <a:picLocks noChangeAspect="1" noChangeArrowheads="1"/>
          </p:cNvPicPr>
          <p:nvPr/>
        </p:nvPicPr>
        <p:blipFill>
          <a:blip r:embed="rId2" cstate="print"/>
          <a:srcRect/>
          <a:stretch>
            <a:fillRect/>
          </a:stretch>
        </p:blipFill>
        <p:spPr bwMode="auto">
          <a:xfrm>
            <a:off x="2971800" y="1676400"/>
            <a:ext cx="2977560" cy="23622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Pecan Article</a:t>
            </a:r>
            <a:endParaRPr lang="en-US" dirty="0"/>
          </a:p>
        </p:txBody>
      </p:sp>
      <p:sp>
        <p:nvSpPr>
          <p:cNvPr id="3" name="Content Placeholder 2"/>
          <p:cNvSpPr>
            <a:spLocks noGrp="1"/>
          </p:cNvSpPr>
          <p:nvPr>
            <p:ph idx="1"/>
          </p:nvPr>
        </p:nvSpPr>
        <p:spPr/>
        <p:txBody>
          <a:bodyPr/>
          <a:lstStyle/>
          <a:p>
            <a:r>
              <a:rPr lang="en-US" dirty="0" smtClean="0"/>
              <a:t>http://online.wsj.com/news/articles/SB10001424052748704076804576180774248237738</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Pecan statements</a:t>
            </a:r>
            <a:endParaRPr lang="en-US" dirty="0"/>
          </a:p>
        </p:txBody>
      </p:sp>
      <p:sp>
        <p:nvSpPr>
          <p:cNvPr id="3" name="Content Placeholder 2"/>
          <p:cNvSpPr>
            <a:spLocks noGrp="1"/>
          </p:cNvSpPr>
          <p:nvPr>
            <p:ph idx="1"/>
          </p:nvPr>
        </p:nvSpPr>
        <p:spPr/>
        <p:txBody>
          <a:bodyPr>
            <a:normAutofit/>
          </a:bodyPr>
          <a:lstStyle/>
          <a:p>
            <a:pPr marL="514350" indent="-514350">
              <a:buAutoNum type="arabicPeriod"/>
            </a:pPr>
            <a:r>
              <a:rPr lang="en-US" dirty="0" smtClean="0"/>
              <a:t>Lunar New Year, Chinese love Pecans on New year</a:t>
            </a:r>
          </a:p>
          <a:p>
            <a:pPr marL="514350" indent="-514350">
              <a:buAutoNum type="arabicPeriod"/>
            </a:pPr>
            <a:r>
              <a:rPr lang="en-US" dirty="0" smtClean="0"/>
              <a:t>Corn syrup, used with pecans to make pecan pie, has risen in price</a:t>
            </a:r>
          </a:p>
          <a:p>
            <a:pPr marL="514350" indent="-514350">
              <a:buAutoNum type="arabicPeriod"/>
            </a:pPr>
            <a:r>
              <a:rPr lang="en-US" dirty="0" smtClean="0"/>
              <a:t>Price of walnuts increases</a:t>
            </a:r>
          </a:p>
          <a:p>
            <a:pPr marL="514350" indent="-514350">
              <a:buAutoNum type="arabicPeriod"/>
            </a:pPr>
            <a:r>
              <a:rPr lang="en-US" dirty="0" smtClean="0"/>
              <a:t>Household income increases in China</a:t>
            </a:r>
          </a:p>
          <a:p>
            <a:pPr marL="514350" indent="-514350">
              <a:buAutoNum type="arabicPeriod"/>
            </a:pPr>
            <a:r>
              <a:rPr lang="en-US" dirty="0" smtClean="0"/>
              <a:t>Price of pecans drops</a:t>
            </a:r>
          </a:p>
          <a:p>
            <a:pPr marL="514350" indent="-514350">
              <a:buAutoNum type="arabicPeriod"/>
            </a:pPr>
            <a:r>
              <a:rPr lang="en-US" dirty="0" smtClean="0"/>
              <a:t>US trade agreements allow for more pecans to be sold in more countries</a:t>
            </a:r>
          </a:p>
          <a:p>
            <a:pPr marL="514350" indent="-514350">
              <a:buAutoNum type="arabicPeriod"/>
            </a:pPr>
            <a:r>
              <a:rPr lang="en-US" dirty="0" smtClean="0"/>
              <a:t>Pecan prices expected to be higher next year</a:t>
            </a:r>
          </a:p>
          <a:p>
            <a:pPr marL="514350" indent="-514350">
              <a:buAutoNum type="arabicPeriod"/>
            </a:pPr>
            <a:r>
              <a:rPr lang="en-US" dirty="0" smtClean="0"/>
              <a:t>Famous celebrities seen eating pecans at award ceremonies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7"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9.15</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graphicFrame>
        <p:nvGraphicFramePr>
          <p:cNvPr id="8" name="Table 7"/>
          <p:cNvGraphicFramePr>
            <a:graphicFrameLocks noGrp="1"/>
          </p:cNvGraphicFramePr>
          <p:nvPr>
            <p:extLst>
              <p:ext uri="{D42A27DB-BD31-4B8C-83A1-F6EECF244321}">
                <p14:modId xmlns:p14="http://schemas.microsoft.com/office/powerpoint/2010/main" val="1490171039"/>
              </p:ext>
            </p:extLst>
          </p:nvPr>
        </p:nvGraphicFramePr>
        <p:xfrm>
          <a:off x="321735" y="1219200"/>
          <a:ext cx="8365065" cy="5349240"/>
        </p:xfrm>
        <a:graphic>
          <a:graphicData uri="http://schemas.openxmlformats.org/drawingml/2006/table">
            <a:tbl>
              <a:tblPr firstRow="1" bandRow="1">
                <a:tableStyleId>{5C22544A-7EE6-4342-B048-85BDC9FD1C3A}</a:tableStyleId>
              </a:tblPr>
              <a:tblGrid>
                <a:gridCol w="1673013"/>
                <a:gridCol w="1673013"/>
                <a:gridCol w="1673013"/>
                <a:gridCol w="1673013"/>
                <a:gridCol w="1673013"/>
              </a:tblGrid>
              <a:tr h="1005840">
                <a:tc>
                  <a:txBody>
                    <a:bodyPr/>
                    <a:lstStyle/>
                    <a:p>
                      <a:endParaRPr lang="en-US" dirty="0"/>
                    </a:p>
                  </a:txBody>
                  <a:tcPr/>
                </a:tc>
                <a:tc>
                  <a:txBody>
                    <a:bodyPr/>
                    <a:lstStyle/>
                    <a:p>
                      <a:r>
                        <a:rPr lang="en-US" dirty="0" smtClean="0"/>
                        <a:t>Exceptional</a:t>
                      </a:r>
                    </a:p>
                    <a:p>
                      <a:r>
                        <a:rPr lang="en-US" dirty="0" smtClean="0"/>
                        <a:t>4 points</a:t>
                      </a:r>
                      <a:endParaRPr lang="en-US" dirty="0"/>
                    </a:p>
                  </a:txBody>
                  <a:tcPr/>
                </a:tc>
                <a:tc>
                  <a:txBody>
                    <a:bodyPr/>
                    <a:lstStyle/>
                    <a:p>
                      <a:r>
                        <a:rPr lang="en-US" dirty="0" smtClean="0"/>
                        <a:t>Good </a:t>
                      </a:r>
                    </a:p>
                    <a:p>
                      <a:r>
                        <a:rPr lang="en-US" dirty="0" smtClean="0"/>
                        <a:t>3 points</a:t>
                      </a:r>
                      <a:endParaRPr lang="en-US" dirty="0"/>
                    </a:p>
                  </a:txBody>
                  <a:tcPr/>
                </a:tc>
                <a:tc>
                  <a:txBody>
                    <a:bodyPr/>
                    <a:lstStyle/>
                    <a:p>
                      <a:r>
                        <a:rPr lang="en-US" dirty="0" smtClean="0"/>
                        <a:t>Average </a:t>
                      </a:r>
                    </a:p>
                    <a:p>
                      <a:r>
                        <a:rPr lang="en-US" dirty="0" smtClean="0"/>
                        <a:t>2 points</a:t>
                      </a:r>
                      <a:endParaRPr lang="en-US" dirty="0"/>
                    </a:p>
                  </a:txBody>
                  <a:tcPr/>
                </a:tc>
                <a:tc>
                  <a:txBody>
                    <a:bodyPr/>
                    <a:lstStyle/>
                    <a:p>
                      <a:r>
                        <a:rPr lang="en-US" dirty="0" smtClean="0"/>
                        <a:t>Below</a:t>
                      </a:r>
                      <a:r>
                        <a:rPr lang="en-US" baseline="0" dirty="0" smtClean="0"/>
                        <a:t> Average</a:t>
                      </a:r>
                    </a:p>
                    <a:p>
                      <a:r>
                        <a:rPr lang="en-US" baseline="0" dirty="0" smtClean="0"/>
                        <a:t>1 point</a:t>
                      </a:r>
                      <a:endParaRPr lang="en-US" dirty="0"/>
                    </a:p>
                  </a:txBody>
                  <a:tcPr/>
                </a:tc>
              </a:tr>
              <a:tr h="1005840">
                <a:tc>
                  <a:txBody>
                    <a:bodyPr/>
                    <a:lstStyle/>
                    <a:p>
                      <a:r>
                        <a:rPr lang="en-US" dirty="0" smtClean="0"/>
                        <a:t>Title and</a:t>
                      </a:r>
                      <a:r>
                        <a:rPr lang="en-US" baseline="0" dirty="0" smtClean="0"/>
                        <a:t> curve</a:t>
                      </a:r>
                      <a:endParaRPr lang="en-US" dirty="0"/>
                    </a:p>
                  </a:txBody>
                  <a:tcPr/>
                </a:tc>
                <a:tc>
                  <a:txBody>
                    <a:bodyPr/>
                    <a:lstStyle/>
                    <a:p>
                      <a:r>
                        <a:rPr lang="en-US" dirty="0" smtClean="0"/>
                        <a:t>Title and</a:t>
                      </a:r>
                      <a:r>
                        <a:rPr lang="en-US" baseline="0" dirty="0" smtClean="0"/>
                        <a:t> curve also showing the change in supply or change in demand</a:t>
                      </a:r>
                      <a:endParaRPr lang="en-US" dirty="0"/>
                    </a:p>
                  </a:txBody>
                  <a:tcPr/>
                </a:tc>
                <a:tc>
                  <a:txBody>
                    <a:bodyPr/>
                    <a:lstStyle/>
                    <a:p>
                      <a:r>
                        <a:rPr lang="en-US" dirty="0" smtClean="0"/>
                        <a:t>Title</a:t>
                      </a:r>
                      <a:r>
                        <a:rPr lang="en-US" baseline="0" dirty="0" smtClean="0"/>
                        <a:t> and curve but does not show the </a:t>
                      </a:r>
                      <a:endParaRPr lang="en-US" dirty="0"/>
                    </a:p>
                  </a:txBody>
                  <a:tcPr/>
                </a:tc>
                <a:tc>
                  <a:txBody>
                    <a:bodyPr/>
                    <a:lstStyle/>
                    <a:p>
                      <a:r>
                        <a:rPr lang="en-US" dirty="0" smtClean="0"/>
                        <a:t>Title but no supply</a:t>
                      </a:r>
                      <a:r>
                        <a:rPr lang="en-US" baseline="0" dirty="0" smtClean="0"/>
                        <a:t> curve or demand curve</a:t>
                      </a:r>
                      <a:endParaRPr lang="en-US" dirty="0"/>
                    </a:p>
                  </a:txBody>
                  <a:tcPr/>
                </a:tc>
                <a:tc>
                  <a:txBody>
                    <a:bodyPr/>
                    <a:lstStyle/>
                    <a:p>
                      <a:r>
                        <a:rPr lang="en-US" dirty="0" smtClean="0"/>
                        <a:t>No title</a:t>
                      </a:r>
                      <a:endParaRPr lang="en-US" dirty="0"/>
                    </a:p>
                  </a:txBody>
                  <a:tcPr/>
                </a:tc>
              </a:tr>
              <a:tr h="1005840">
                <a:tc>
                  <a:txBody>
                    <a:bodyPr/>
                    <a:lstStyle/>
                    <a:p>
                      <a:r>
                        <a:rPr lang="en-US" dirty="0" smtClean="0"/>
                        <a:t>Drawing</a:t>
                      </a:r>
                      <a:endParaRPr lang="en-US" dirty="0"/>
                    </a:p>
                  </a:txBody>
                  <a:tcPr/>
                </a:tc>
                <a:tc>
                  <a:txBody>
                    <a:bodyPr/>
                    <a:lstStyle/>
                    <a:p>
                      <a:r>
                        <a:rPr lang="en-US" dirty="0" smtClean="0"/>
                        <a:t>A drawing that is</a:t>
                      </a:r>
                      <a:r>
                        <a:rPr lang="en-US" baseline="0" dirty="0" smtClean="0"/>
                        <a:t> an ample of a determinant that moves a supply curve or demand curve</a:t>
                      </a:r>
                      <a:endParaRPr lang="en-US" dirty="0"/>
                    </a:p>
                  </a:txBody>
                  <a:tcPr/>
                </a:tc>
                <a:tc>
                  <a:txBody>
                    <a:bodyPr/>
                    <a:lstStyle/>
                    <a:p>
                      <a:r>
                        <a:rPr lang="en-US" dirty="0" smtClean="0"/>
                        <a:t>No drawing</a:t>
                      </a:r>
                      <a:endParaRPr lang="en-US" dirty="0"/>
                    </a:p>
                  </a:txBody>
                  <a:tcPr/>
                </a:tc>
                <a:tc>
                  <a:txBody>
                    <a:bodyPr/>
                    <a:lstStyle/>
                    <a:p>
                      <a:r>
                        <a:rPr lang="en-US" dirty="0" smtClean="0"/>
                        <a:t>No drawing</a:t>
                      </a:r>
                      <a:endParaRPr lang="en-US" dirty="0"/>
                    </a:p>
                  </a:txBody>
                  <a:tcPr/>
                </a:tc>
                <a:tc>
                  <a:txBody>
                    <a:bodyPr/>
                    <a:lstStyle/>
                    <a:p>
                      <a:r>
                        <a:rPr lang="en-US" dirty="0" smtClean="0"/>
                        <a:t>No drawing</a:t>
                      </a:r>
                      <a:endParaRPr lang="en-US" dirty="0"/>
                    </a:p>
                  </a:txBody>
                  <a:tcPr/>
                </a:tc>
              </a:tr>
              <a:tr h="1005840">
                <a:tc>
                  <a:txBody>
                    <a:bodyPr/>
                    <a:lstStyle/>
                    <a:p>
                      <a:r>
                        <a:rPr lang="en-US" dirty="0" smtClean="0"/>
                        <a:t>Explanation</a:t>
                      </a:r>
                      <a:endParaRPr lang="en-US" dirty="0"/>
                    </a:p>
                  </a:txBody>
                  <a:tcPr/>
                </a:tc>
                <a:tc>
                  <a:txBody>
                    <a:bodyPr/>
                    <a:lstStyle/>
                    <a:p>
                      <a:r>
                        <a:rPr lang="en-US" dirty="0" smtClean="0"/>
                        <a:t>Clear and well</a:t>
                      </a:r>
                      <a:r>
                        <a:rPr lang="en-US" baseline="0" dirty="0" smtClean="0"/>
                        <a:t> written explanation of how determinant moves the curve</a:t>
                      </a:r>
                      <a:endParaRPr lang="en-US" dirty="0"/>
                    </a:p>
                  </a:txBody>
                  <a:tcPr/>
                </a:tc>
                <a:tc>
                  <a:txBody>
                    <a:bodyPr/>
                    <a:lstStyle/>
                    <a:p>
                      <a:r>
                        <a:rPr lang="en-US" dirty="0" smtClean="0"/>
                        <a:t>A well written explanation of how a </a:t>
                      </a:r>
                      <a:r>
                        <a:rPr lang="en-US" dirty="0" err="1" smtClean="0"/>
                        <a:t>determentant</a:t>
                      </a:r>
                      <a:r>
                        <a:rPr lang="en-US" baseline="0" dirty="0" smtClean="0"/>
                        <a:t> moves the curve</a:t>
                      </a:r>
                      <a:endParaRPr lang="en-US" dirty="0"/>
                    </a:p>
                  </a:txBody>
                  <a:tcPr/>
                </a:tc>
                <a:tc>
                  <a:txBody>
                    <a:bodyPr/>
                    <a:lstStyle/>
                    <a:p>
                      <a:r>
                        <a:rPr lang="en-US" dirty="0" smtClean="0"/>
                        <a:t>An</a:t>
                      </a:r>
                      <a:r>
                        <a:rPr lang="en-US" baseline="0" dirty="0" smtClean="0"/>
                        <a:t> unclear </a:t>
                      </a:r>
                      <a:r>
                        <a:rPr lang="en-US" baseline="0" dirty="0" err="1" smtClean="0"/>
                        <a:t>explantion</a:t>
                      </a:r>
                      <a:r>
                        <a:rPr lang="en-US" baseline="0" dirty="0" smtClean="0"/>
                        <a:t> of how the determinant moves the curve</a:t>
                      </a:r>
                      <a:endParaRPr lang="en-US" dirty="0"/>
                    </a:p>
                  </a:txBody>
                  <a:tcPr/>
                </a:tc>
                <a:tc>
                  <a:txBody>
                    <a:bodyPr/>
                    <a:lstStyle/>
                    <a:p>
                      <a:r>
                        <a:rPr lang="en-US" dirty="0" smtClean="0"/>
                        <a:t>No explanation</a:t>
                      </a:r>
                      <a:endParaRPr lang="en-US" dirty="0"/>
                    </a:p>
                  </a:txBody>
                  <a:tcPr/>
                </a:tc>
              </a:tr>
              <a:tr h="1005840">
                <a:tc>
                  <a:txBody>
                    <a:bodyPr/>
                    <a:lstStyle/>
                    <a:p>
                      <a:r>
                        <a:rPr lang="en-US" dirty="0" smtClean="0"/>
                        <a:t>Color</a:t>
                      </a:r>
                      <a:endParaRPr lang="en-US" dirty="0"/>
                    </a:p>
                  </a:txBody>
                  <a:tcPr/>
                </a:tc>
                <a:tc>
                  <a:txBody>
                    <a:bodyPr/>
                    <a:lstStyle/>
                    <a:p>
                      <a:r>
                        <a:rPr lang="en-US" dirty="0" smtClean="0"/>
                        <a:t>Colorful and creative with several</a:t>
                      </a:r>
                      <a:r>
                        <a:rPr lang="en-US" baseline="0" dirty="0" smtClean="0"/>
                        <a:t> colors</a:t>
                      </a:r>
                      <a:endParaRPr lang="en-US" dirty="0"/>
                    </a:p>
                  </a:txBody>
                  <a:tcPr/>
                </a:tc>
                <a:tc>
                  <a:txBody>
                    <a:bodyPr/>
                    <a:lstStyle/>
                    <a:p>
                      <a:r>
                        <a:rPr lang="en-US" dirty="0" smtClean="0"/>
                        <a:t>Two colors</a:t>
                      </a:r>
                      <a:endParaRPr lang="en-US" dirty="0"/>
                    </a:p>
                  </a:txBody>
                  <a:tcPr/>
                </a:tc>
                <a:tc>
                  <a:txBody>
                    <a:bodyPr/>
                    <a:lstStyle/>
                    <a:p>
                      <a:r>
                        <a:rPr lang="en-US" dirty="0" smtClean="0"/>
                        <a:t>One</a:t>
                      </a:r>
                      <a:r>
                        <a:rPr lang="en-US" baseline="0" dirty="0" smtClean="0"/>
                        <a:t> color</a:t>
                      </a:r>
                      <a:endParaRPr lang="en-US" dirty="0"/>
                    </a:p>
                  </a:txBody>
                  <a:tcPr/>
                </a:tc>
                <a:tc>
                  <a:txBody>
                    <a:bodyPr/>
                    <a:lstStyle/>
                    <a:p>
                      <a:r>
                        <a:rPr lang="en-US" dirty="0" smtClean="0"/>
                        <a:t>No color or attempt</a:t>
                      </a:r>
                      <a:r>
                        <a:rPr lang="en-US" baseline="0" dirty="0" smtClean="0"/>
                        <a:t> at artistic ability</a:t>
                      </a:r>
                      <a:endParaRPr lang="en-US" dirty="0"/>
                    </a:p>
                  </a:txBody>
                  <a:tcPr/>
                </a:tc>
              </a:tr>
            </a:tbl>
          </a:graphicData>
        </a:graphic>
      </p:graphicFrame>
    </p:spTree>
    <p:extLst>
      <p:ext uri="{BB962C8B-B14F-4D97-AF65-F5344CB8AC3E}">
        <p14:creationId xmlns:p14="http://schemas.microsoft.com/office/powerpoint/2010/main" val="2017006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59340"/>
            <a:ext cx="8153400" cy="3108543"/>
          </a:xfrm>
          <a:prstGeom prst="rect">
            <a:avLst/>
          </a:prstGeom>
        </p:spPr>
        <p:txBody>
          <a:bodyPr wrap="square">
            <a:spAutoFit/>
          </a:bodyPr>
          <a:lstStyle/>
          <a:p>
            <a:r>
              <a:rPr lang="en-US" sz="2800" dirty="0"/>
              <a:t>SSEMI3 The student will explain how markets, prices, and competition influence economic behavior. </a:t>
            </a:r>
          </a:p>
          <a:p>
            <a:r>
              <a:rPr lang="en-US" sz="2800" dirty="0"/>
              <a:t> a. Identify and illustrate on a graph factors that cause changes in market supply and demand.</a:t>
            </a:r>
          </a:p>
          <a:p>
            <a:r>
              <a:rPr lang="en-US" sz="2800" dirty="0"/>
              <a:t> b. Explain and illustrate on a graph how price floors create surpluses and price ceilings create shortages.</a:t>
            </a:r>
          </a:p>
          <a:p>
            <a:r>
              <a:rPr lang="en-US" sz="2800" dirty="0"/>
              <a:t> c. Define price elasticity of demand and supply. </a:t>
            </a:r>
          </a:p>
        </p:txBody>
      </p:sp>
      <p:sp>
        <p:nvSpPr>
          <p:cNvPr id="3" name="Rectangle 2"/>
          <p:cNvSpPr/>
          <p:nvPr/>
        </p:nvSpPr>
        <p:spPr>
          <a:xfrm>
            <a:off x="57022" y="609600"/>
            <a:ext cx="538698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Today’s Objective:</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3951162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4636"/>
            <a:ext cx="8001000" cy="1754326"/>
          </a:xfrm>
          <a:prstGeom prst="rect">
            <a:avLst/>
          </a:prstGeom>
          <a:noFill/>
        </p:spPr>
        <p:txBody>
          <a:bodyPr wrap="squar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How number of buyers </a:t>
            </a:r>
          </a:p>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affect the demand curve … </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3" name="Picture 2"/>
          <p:cNvPicPr>
            <a:picLocks noChangeAspect="1"/>
          </p:cNvPicPr>
          <p:nvPr/>
        </p:nvPicPr>
        <p:blipFill>
          <a:blip r:embed="rId2"/>
          <a:stretch>
            <a:fillRect/>
          </a:stretch>
        </p:blipFill>
        <p:spPr>
          <a:xfrm>
            <a:off x="533400" y="1941362"/>
            <a:ext cx="3811692" cy="1868638"/>
          </a:xfrm>
          <a:prstGeom prst="rect">
            <a:avLst/>
          </a:prstGeom>
        </p:spPr>
      </p:pic>
      <p:sp>
        <p:nvSpPr>
          <p:cNvPr id="5" name="TextBox 4"/>
          <p:cNvSpPr txBox="1"/>
          <p:nvPr/>
        </p:nvSpPr>
        <p:spPr>
          <a:xfrm>
            <a:off x="5105400" y="2218924"/>
            <a:ext cx="3810000" cy="4154984"/>
          </a:xfrm>
          <a:prstGeom prst="rect">
            <a:avLst/>
          </a:prstGeom>
          <a:noFill/>
        </p:spPr>
        <p:txBody>
          <a:bodyPr wrap="square" rtlCol="0">
            <a:spAutoFit/>
          </a:bodyPr>
          <a:lstStyle/>
          <a:p>
            <a:r>
              <a:rPr lang="en-US" sz="2200" dirty="0" smtClean="0"/>
              <a:t>One determinant of demand is the number of buyers in the particular market. The number of buyers can push the curve to the right or to the left. For example, the number of people who left Detroit, Michigan means the demand curve for homes has shifted to the left. Conversely, in Arizona, the rise in population has led to the curve to move to the right. </a:t>
            </a:r>
            <a:endParaRPr lang="en-US" sz="2200" dirty="0"/>
          </a:p>
        </p:txBody>
      </p:sp>
      <p:pic>
        <p:nvPicPr>
          <p:cNvPr id="6" name="Picture 5"/>
          <p:cNvPicPr>
            <a:picLocks noChangeAspect="1"/>
          </p:cNvPicPr>
          <p:nvPr/>
        </p:nvPicPr>
        <p:blipFill>
          <a:blip r:embed="rId3"/>
          <a:stretch>
            <a:fillRect/>
          </a:stretch>
        </p:blipFill>
        <p:spPr>
          <a:xfrm>
            <a:off x="455507" y="4114800"/>
            <a:ext cx="3889585" cy="2514600"/>
          </a:xfrm>
          <a:prstGeom prst="rect">
            <a:avLst/>
          </a:prstGeom>
        </p:spPr>
      </p:pic>
    </p:spTree>
    <p:extLst>
      <p:ext uri="{BB962C8B-B14F-4D97-AF65-F5344CB8AC3E}">
        <p14:creationId xmlns:p14="http://schemas.microsoft.com/office/powerpoint/2010/main" val="27785864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9.16</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5" name="TextBox 4"/>
          <p:cNvSpPr txBox="1"/>
          <p:nvPr/>
        </p:nvSpPr>
        <p:spPr>
          <a:xfrm>
            <a:off x="341611" y="1828800"/>
            <a:ext cx="8204201" cy="4278094"/>
          </a:xfrm>
          <a:prstGeom prst="rect">
            <a:avLst/>
          </a:prstGeom>
          <a:noFill/>
        </p:spPr>
        <p:txBody>
          <a:bodyPr wrap="square" rtlCol="0">
            <a:spAutoFit/>
          </a:bodyPr>
          <a:lstStyle/>
          <a:p>
            <a:r>
              <a:rPr lang="en-US" sz="3400" u="sng" dirty="0" smtClean="0"/>
              <a:t>Describe</a:t>
            </a:r>
            <a:r>
              <a:rPr lang="en-US" sz="3400" dirty="0" smtClean="0"/>
              <a:t>: (what do you see in the cartoon)</a:t>
            </a:r>
          </a:p>
          <a:p>
            <a:endParaRPr lang="en-US" sz="3400" dirty="0"/>
          </a:p>
          <a:p>
            <a:endParaRPr lang="en-US" sz="3400" dirty="0"/>
          </a:p>
          <a:p>
            <a:r>
              <a:rPr lang="en-US" sz="3400" u="sng" dirty="0" smtClean="0"/>
              <a:t>Infer</a:t>
            </a:r>
            <a:r>
              <a:rPr lang="en-US" sz="3400" dirty="0" smtClean="0"/>
              <a:t>: (What do you think the cartoon means)</a:t>
            </a:r>
          </a:p>
          <a:p>
            <a:endParaRPr lang="en-US" sz="3400" dirty="0" smtClean="0"/>
          </a:p>
          <a:p>
            <a:endParaRPr lang="en-US" sz="3400" dirty="0"/>
          </a:p>
          <a:p>
            <a:r>
              <a:rPr lang="en-US" sz="3400" u="sng" dirty="0" smtClean="0"/>
              <a:t>Predict</a:t>
            </a:r>
            <a:r>
              <a:rPr lang="en-US" sz="3400" dirty="0" smtClean="0"/>
              <a:t>: (How do you think this cartoon might affect the supply curve (move right or left)</a:t>
            </a:r>
          </a:p>
        </p:txBody>
      </p:sp>
      <p:sp>
        <p:nvSpPr>
          <p:cNvPr id="6" name="TextBox 5"/>
          <p:cNvSpPr txBox="1"/>
          <p:nvPr/>
        </p:nvSpPr>
        <p:spPr>
          <a:xfrm>
            <a:off x="321733" y="1052646"/>
            <a:ext cx="8382000" cy="646331"/>
          </a:xfrm>
          <a:prstGeom prst="rect">
            <a:avLst/>
          </a:prstGeom>
          <a:solidFill>
            <a:srgbClr val="FFFF00"/>
          </a:solidFill>
        </p:spPr>
        <p:txBody>
          <a:bodyPr wrap="square" rtlCol="0">
            <a:spAutoFit/>
          </a:bodyPr>
          <a:lstStyle/>
          <a:p>
            <a:pPr algn="ctr"/>
            <a:r>
              <a:rPr lang="en-US" sz="3600" dirty="0" smtClean="0"/>
              <a:t>Describe. Infer. Predict.</a:t>
            </a:r>
          </a:p>
        </p:txBody>
      </p:sp>
    </p:spTree>
    <p:extLst>
      <p:ext uri="{BB962C8B-B14F-4D97-AF65-F5344CB8AC3E}">
        <p14:creationId xmlns:p14="http://schemas.microsoft.com/office/powerpoint/2010/main" val="52266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6565"/>
            <a:ext cx="9144000" cy="6841435"/>
          </a:xfrm>
          <a:prstGeom prst="rect">
            <a:avLst/>
          </a:prstGeom>
        </p:spPr>
      </p:pic>
    </p:spTree>
    <p:extLst>
      <p:ext uri="{BB962C8B-B14F-4D97-AF65-F5344CB8AC3E}">
        <p14:creationId xmlns:p14="http://schemas.microsoft.com/office/powerpoint/2010/main" val="17694249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9.16</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5" name="TextBox 4"/>
          <p:cNvSpPr txBox="1"/>
          <p:nvPr/>
        </p:nvSpPr>
        <p:spPr>
          <a:xfrm>
            <a:off x="341611" y="1828800"/>
            <a:ext cx="8204201" cy="4278094"/>
          </a:xfrm>
          <a:prstGeom prst="rect">
            <a:avLst/>
          </a:prstGeom>
          <a:noFill/>
        </p:spPr>
        <p:txBody>
          <a:bodyPr wrap="square" rtlCol="0">
            <a:spAutoFit/>
          </a:bodyPr>
          <a:lstStyle/>
          <a:p>
            <a:r>
              <a:rPr lang="en-US" sz="3400" u="sng" dirty="0" smtClean="0"/>
              <a:t>Describe</a:t>
            </a:r>
            <a:r>
              <a:rPr lang="en-US" sz="3400" dirty="0" smtClean="0"/>
              <a:t>: (what do you see in the cartoon)</a:t>
            </a:r>
          </a:p>
          <a:p>
            <a:endParaRPr lang="en-US" sz="3400" dirty="0"/>
          </a:p>
          <a:p>
            <a:endParaRPr lang="en-US" sz="3400" dirty="0"/>
          </a:p>
          <a:p>
            <a:r>
              <a:rPr lang="en-US" sz="3400" u="sng" dirty="0" smtClean="0"/>
              <a:t>Infer</a:t>
            </a:r>
            <a:r>
              <a:rPr lang="en-US" sz="3400" dirty="0" smtClean="0"/>
              <a:t>: (What do you think the cartoon means)</a:t>
            </a:r>
          </a:p>
          <a:p>
            <a:endParaRPr lang="en-US" sz="3400" dirty="0" smtClean="0"/>
          </a:p>
          <a:p>
            <a:endParaRPr lang="en-US" sz="3400" dirty="0"/>
          </a:p>
          <a:p>
            <a:r>
              <a:rPr lang="en-US" sz="3400" u="sng" dirty="0" smtClean="0"/>
              <a:t>Predict</a:t>
            </a:r>
            <a:r>
              <a:rPr lang="en-US" sz="3400" dirty="0" smtClean="0"/>
              <a:t>: (How do you think this cartoon might affect the demand curve (move right or left)</a:t>
            </a:r>
          </a:p>
        </p:txBody>
      </p:sp>
      <p:sp>
        <p:nvSpPr>
          <p:cNvPr id="6" name="TextBox 5"/>
          <p:cNvSpPr txBox="1"/>
          <p:nvPr/>
        </p:nvSpPr>
        <p:spPr>
          <a:xfrm>
            <a:off x="321733" y="1052646"/>
            <a:ext cx="8382000" cy="646331"/>
          </a:xfrm>
          <a:prstGeom prst="rect">
            <a:avLst/>
          </a:prstGeom>
          <a:solidFill>
            <a:srgbClr val="FFFF00"/>
          </a:solidFill>
        </p:spPr>
        <p:txBody>
          <a:bodyPr wrap="square" rtlCol="0">
            <a:spAutoFit/>
          </a:bodyPr>
          <a:lstStyle/>
          <a:p>
            <a:pPr algn="ctr"/>
            <a:r>
              <a:rPr lang="en-US" sz="3600" dirty="0" smtClean="0"/>
              <a:t>Describe. Infer. Predict.</a:t>
            </a:r>
          </a:p>
        </p:txBody>
      </p:sp>
    </p:spTree>
    <p:extLst>
      <p:ext uri="{BB962C8B-B14F-4D97-AF65-F5344CB8AC3E}">
        <p14:creationId xmlns:p14="http://schemas.microsoft.com/office/powerpoint/2010/main" val="3531822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59340"/>
            <a:ext cx="8153400" cy="3108543"/>
          </a:xfrm>
          <a:prstGeom prst="rect">
            <a:avLst/>
          </a:prstGeom>
        </p:spPr>
        <p:txBody>
          <a:bodyPr wrap="square">
            <a:spAutoFit/>
          </a:bodyPr>
          <a:lstStyle/>
          <a:p>
            <a:r>
              <a:rPr lang="en-US" sz="2800" dirty="0"/>
              <a:t>SSEMI3 The student will explain how markets, prices, and competition influence economic behavior. </a:t>
            </a:r>
          </a:p>
          <a:p>
            <a:r>
              <a:rPr lang="en-US" sz="2800" dirty="0"/>
              <a:t> a. Identify and illustrate on a graph factors that cause changes in market supply and demand.</a:t>
            </a:r>
          </a:p>
          <a:p>
            <a:r>
              <a:rPr lang="en-US" sz="2800" dirty="0"/>
              <a:t> b. Explain and illustrate on a graph how price floors create surpluses and price ceilings create shortages.</a:t>
            </a:r>
          </a:p>
          <a:p>
            <a:r>
              <a:rPr lang="en-US" sz="2800" dirty="0"/>
              <a:t> c. Define price elasticity of demand and supply. </a:t>
            </a:r>
          </a:p>
        </p:txBody>
      </p:sp>
      <p:sp>
        <p:nvSpPr>
          <p:cNvPr id="3" name="Rectangle 2"/>
          <p:cNvSpPr/>
          <p:nvPr/>
        </p:nvSpPr>
        <p:spPr>
          <a:xfrm>
            <a:off x="57022" y="609600"/>
            <a:ext cx="538698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Today’s Objective:</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1012939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447800"/>
            <a:ext cx="8153400" cy="1446550"/>
          </a:xfrm>
          <a:prstGeom prst="rect">
            <a:avLst/>
          </a:prstGeom>
        </p:spPr>
        <p:txBody>
          <a:bodyPr wrap="square">
            <a:spAutoFit/>
          </a:bodyPr>
          <a:lstStyle/>
          <a:p>
            <a:r>
              <a:rPr lang="en-US" sz="4400" dirty="0" smtClean="0"/>
              <a:t>How can changes in supply and demand be illustrated?</a:t>
            </a:r>
            <a:endParaRPr lang="en-US" sz="4400" dirty="0"/>
          </a:p>
        </p:txBody>
      </p:sp>
      <p:sp>
        <p:nvSpPr>
          <p:cNvPr id="3" name="Rectangle 2"/>
          <p:cNvSpPr/>
          <p:nvPr/>
        </p:nvSpPr>
        <p:spPr>
          <a:xfrm>
            <a:off x="24114" y="381000"/>
            <a:ext cx="795205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Today’s Essential Question:</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4" name="Picture 3"/>
          <p:cNvPicPr>
            <a:picLocks noChangeAspect="1"/>
          </p:cNvPicPr>
          <p:nvPr/>
        </p:nvPicPr>
        <p:blipFill>
          <a:blip r:embed="rId2"/>
          <a:stretch>
            <a:fillRect/>
          </a:stretch>
        </p:blipFill>
        <p:spPr>
          <a:xfrm>
            <a:off x="457200" y="3305890"/>
            <a:ext cx="8153400" cy="3399710"/>
          </a:xfrm>
          <a:prstGeom prst="rect">
            <a:avLst/>
          </a:prstGeom>
        </p:spPr>
      </p:pic>
    </p:spTree>
    <p:extLst>
      <p:ext uri="{BB962C8B-B14F-4D97-AF65-F5344CB8AC3E}">
        <p14:creationId xmlns:p14="http://schemas.microsoft.com/office/powerpoint/2010/main" val="21840762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 </a:t>
            </a:r>
          </a:p>
          <a:p>
            <a:endParaRPr lang="en-US" sz="3900" dirty="0" smtClean="0"/>
          </a:p>
          <a:p>
            <a:pPr marL="0" indent="0">
              <a:buNone/>
            </a:pPr>
            <a:endParaRPr lang="en-US" sz="3900" dirty="0" smtClean="0"/>
          </a:p>
          <a:p>
            <a:r>
              <a:rPr lang="en-US" sz="3900" dirty="0" smtClean="0"/>
              <a:t>I</a:t>
            </a:r>
          </a:p>
          <a:p>
            <a:endParaRPr lang="en-US" sz="3900" dirty="0" smtClean="0"/>
          </a:p>
          <a:p>
            <a:r>
              <a:rPr lang="en-US" sz="3900" dirty="0" smtClean="0"/>
              <a:t>P</a:t>
            </a:r>
          </a:p>
          <a:p>
            <a:r>
              <a:rPr lang="en-US" sz="3900" dirty="0" smtClean="0"/>
              <a:t>E</a:t>
            </a:r>
          </a:p>
          <a:p>
            <a:r>
              <a:rPr lang="en-US" sz="3900" dirty="0" smtClean="0"/>
              <a:t>N</a:t>
            </a:r>
          </a:p>
        </p:txBody>
      </p:sp>
      <p:sp>
        <p:nvSpPr>
          <p:cNvPr id="79876" name="Text Box 4"/>
          <p:cNvSpPr txBox="1">
            <a:spLocks noChangeArrowheads="1"/>
          </p:cNvSpPr>
          <p:nvPr/>
        </p:nvSpPr>
        <p:spPr bwMode="auto">
          <a:xfrm>
            <a:off x="990600" y="1459050"/>
            <a:ext cx="7924800" cy="461665"/>
          </a:xfrm>
          <a:prstGeom prst="rect">
            <a:avLst/>
          </a:prstGeom>
          <a:noFill/>
          <a:ln w="9525">
            <a:noFill/>
            <a:miter lim="800000"/>
            <a:headEnd/>
            <a:tailEnd/>
          </a:ln>
        </p:spPr>
        <p:txBody>
          <a:bodyPr>
            <a:spAutoFit/>
          </a:bodyPr>
          <a:lstStyle/>
          <a:p>
            <a:pPr eaLnBrk="0" hangingPunct="0">
              <a:spcBef>
                <a:spcPct val="50000"/>
              </a:spcBef>
            </a:pPr>
            <a:r>
              <a:rPr lang="en-US" sz="2400" dirty="0"/>
              <a:t>elated goods (Complements and Substitutes</a:t>
            </a:r>
            <a:r>
              <a:rPr lang="en-US" sz="2400" dirty="0" smtClean="0"/>
              <a:t>)</a:t>
            </a:r>
            <a:endParaRPr lang="en-US" sz="2400" dirty="0"/>
          </a:p>
        </p:txBody>
      </p:sp>
      <p:sp>
        <p:nvSpPr>
          <p:cNvPr id="79877" name="Text Box 5"/>
          <p:cNvSpPr txBox="1">
            <a:spLocks noChangeArrowheads="1"/>
          </p:cNvSpPr>
          <p:nvPr/>
        </p:nvSpPr>
        <p:spPr bwMode="auto">
          <a:xfrm>
            <a:off x="804923" y="3394521"/>
            <a:ext cx="8229600" cy="461665"/>
          </a:xfrm>
          <a:prstGeom prst="rect">
            <a:avLst/>
          </a:prstGeom>
          <a:noFill/>
          <a:ln w="9525">
            <a:noFill/>
            <a:miter lim="800000"/>
            <a:headEnd/>
            <a:tailEnd/>
          </a:ln>
        </p:spPr>
        <p:txBody>
          <a:bodyPr>
            <a:spAutoFit/>
          </a:bodyPr>
          <a:lstStyle/>
          <a:p>
            <a:r>
              <a:rPr lang="en-US" sz="2400" dirty="0" err="1"/>
              <a:t>ncome</a:t>
            </a:r>
            <a:r>
              <a:rPr lang="en-US" sz="2400" dirty="0"/>
              <a:t> – </a:t>
            </a:r>
            <a:endParaRPr lang="en-US" u="sng" dirty="0">
              <a:solidFill>
                <a:srgbClr val="260AF6"/>
              </a:solidFill>
            </a:endParaRPr>
          </a:p>
        </p:txBody>
      </p:sp>
      <p:sp>
        <p:nvSpPr>
          <p:cNvPr id="79878" name="Text Box 6"/>
          <p:cNvSpPr txBox="1">
            <a:spLocks noChangeArrowheads="1"/>
          </p:cNvSpPr>
          <p:nvPr/>
        </p:nvSpPr>
        <p:spPr bwMode="auto">
          <a:xfrm>
            <a:off x="990600" y="4643735"/>
            <a:ext cx="8077200" cy="461665"/>
          </a:xfrm>
          <a:prstGeom prst="rect">
            <a:avLst/>
          </a:prstGeom>
          <a:noFill/>
          <a:ln w="9525">
            <a:noFill/>
            <a:miter lim="800000"/>
            <a:headEnd/>
            <a:tailEnd/>
          </a:ln>
        </p:spPr>
        <p:txBody>
          <a:bodyPr>
            <a:spAutoFit/>
          </a:bodyPr>
          <a:lstStyle/>
          <a:p>
            <a:r>
              <a:rPr lang="en-US" sz="2400" dirty="0"/>
              <a:t>references – </a:t>
            </a:r>
            <a:endParaRPr lang="en-US" u="sng" dirty="0">
              <a:solidFill>
                <a:srgbClr val="260AF6"/>
              </a:solidFill>
            </a:endParaRPr>
          </a:p>
        </p:txBody>
      </p:sp>
      <p:sp>
        <p:nvSpPr>
          <p:cNvPr id="79879" name="Text Box 7"/>
          <p:cNvSpPr txBox="1">
            <a:spLocks noChangeArrowheads="1"/>
          </p:cNvSpPr>
          <p:nvPr/>
        </p:nvSpPr>
        <p:spPr bwMode="auto">
          <a:xfrm>
            <a:off x="990600" y="5293667"/>
            <a:ext cx="7239000" cy="461665"/>
          </a:xfrm>
          <a:prstGeom prst="rect">
            <a:avLst/>
          </a:prstGeom>
          <a:noFill/>
          <a:ln w="9525">
            <a:noFill/>
            <a:miter lim="800000"/>
            <a:headEnd/>
            <a:tailEnd/>
          </a:ln>
        </p:spPr>
        <p:txBody>
          <a:bodyPr>
            <a:spAutoFit/>
          </a:bodyPr>
          <a:lstStyle/>
          <a:p>
            <a:r>
              <a:rPr lang="en-US" sz="2400" dirty="0" err="1"/>
              <a:t>xpectations</a:t>
            </a:r>
            <a:r>
              <a:rPr lang="en-US" sz="2400" dirty="0"/>
              <a:t> – </a:t>
            </a:r>
            <a:endParaRPr lang="en-US" u="sng" dirty="0">
              <a:solidFill>
                <a:srgbClr val="260AF6"/>
              </a:solidFill>
            </a:endParaRPr>
          </a:p>
        </p:txBody>
      </p:sp>
      <p:sp>
        <p:nvSpPr>
          <p:cNvPr id="79880" name="Text Box 8"/>
          <p:cNvSpPr txBox="1">
            <a:spLocks noChangeArrowheads="1"/>
          </p:cNvSpPr>
          <p:nvPr/>
        </p:nvSpPr>
        <p:spPr bwMode="auto">
          <a:xfrm>
            <a:off x="1028700" y="5943599"/>
            <a:ext cx="8229600" cy="461665"/>
          </a:xfrm>
          <a:prstGeom prst="rect">
            <a:avLst/>
          </a:prstGeom>
          <a:noFill/>
          <a:ln w="9525">
            <a:noFill/>
            <a:miter lim="800000"/>
            <a:headEnd/>
            <a:tailEnd/>
          </a:ln>
        </p:spPr>
        <p:txBody>
          <a:bodyPr>
            <a:spAutoFit/>
          </a:bodyPr>
          <a:lstStyle/>
          <a:p>
            <a:r>
              <a:rPr lang="en-US" sz="2400" dirty="0"/>
              <a:t>umber of buyers – </a:t>
            </a:r>
            <a:endParaRPr lang="en-US" dirty="0"/>
          </a:p>
        </p:txBody>
      </p:sp>
    </p:spTree>
    <p:extLst>
      <p:ext uri="{BB962C8B-B14F-4D97-AF65-F5344CB8AC3E}">
        <p14:creationId xmlns:p14="http://schemas.microsoft.com/office/powerpoint/2010/main" val="30689934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70646"/>
            <a:ext cx="7924800" cy="685801"/>
          </a:xfrm>
        </p:spPr>
        <p:txBody>
          <a:bodyPr>
            <a:normAutofit fontScale="90000"/>
          </a:bodyPr>
          <a:lstStyle/>
          <a:p>
            <a:r>
              <a:rPr lang="en-US" cap="none" dirty="0" smtClean="0"/>
              <a:t>Determinants of Supply</a:t>
            </a:r>
            <a:br>
              <a:rPr lang="en-US" cap="none" dirty="0" smtClean="0"/>
            </a:br>
            <a:r>
              <a:rPr lang="en-US" dirty="0" smtClean="0"/>
              <a:t>(from lesson)</a:t>
            </a:r>
            <a:r>
              <a:rPr lang="en-US" cap="none" dirty="0" smtClean="0"/>
              <a:t> </a:t>
            </a:r>
            <a:endParaRPr lang="en-US" cap="none" dirty="0"/>
          </a:p>
        </p:txBody>
      </p:sp>
      <p:sp>
        <p:nvSpPr>
          <p:cNvPr id="3" name="Content Placeholder 2"/>
          <p:cNvSpPr>
            <a:spLocks noGrp="1"/>
          </p:cNvSpPr>
          <p:nvPr>
            <p:ph idx="1"/>
          </p:nvPr>
        </p:nvSpPr>
        <p:spPr>
          <a:xfrm>
            <a:off x="762000" y="1371600"/>
            <a:ext cx="7848600" cy="4572000"/>
          </a:xfrm>
        </p:spPr>
        <p:txBody>
          <a:bodyPr>
            <a:noAutofit/>
          </a:bodyPr>
          <a:lstStyle/>
          <a:p>
            <a:pPr lvl="0">
              <a:lnSpc>
                <a:spcPct val="125000"/>
              </a:lnSpc>
            </a:pPr>
            <a:r>
              <a:rPr lang="en-US" sz="2800" dirty="0" smtClean="0">
                <a:latin typeface="+mn-lt"/>
                <a:cs typeface="Times New Roman" pitchFamily="18" charset="0"/>
              </a:rPr>
              <a:t>Change in the cost of productive resources</a:t>
            </a:r>
          </a:p>
          <a:p>
            <a:pPr lvl="0">
              <a:lnSpc>
                <a:spcPct val="125000"/>
              </a:lnSpc>
            </a:pPr>
            <a:r>
              <a:rPr lang="en-US" sz="2800" dirty="0" smtClean="0">
                <a:latin typeface="+mn-lt"/>
                <a:cs typeface="Times New Roman" pitchFamily="18" charset="0"/>
              </a:rPr>
              <a:t>Change in technology</a:t>
            </a:r>
          </a:p>
          <a:p>
            <a:pPr lvl="0">
              <a:lnSpc>
                <a:spcPct val="125000"/>
              </a:lnSpc>
            </a:pPr>
            <a:r>
              <a:rPr lang="en-US" sz="2800" dirty="0" smtClean="0">
                <a:latin typeface="+mn-lt"/>
                <a:cs typeface="Times New Roman" pitchFamily="18" charset="0"/>
              </a:rPr>
              <a:t>Change in profit opportunities of producing other products</a:t>
            </a:r>
          </a:p>
          <a:p>
            <a:pPr lvl="0">
              <a:lnSpc>
                <a:spcPct val="125000"/>
              </a:lnSpc>
            </a:pPr>
            <a:r>
              <a:rPr lang="en-US" sz="2800" dirty="0" smtClean="0">
                <a:latin typeface="+mn-lt"/>
                <a:cs typeface="Times New Roman" pitchFamily="18" charset="0"/>
              </a:rPr>
              <a:t>Change in producers’ price expectations</a:t>
            </a:r>
          </a:p>
          <a:p>
            <a:pPr>
              <a:lnSpc>
                <a:spcPct val="125000"/>
              </a:lnSpc>
            </a:pPr>
            <a:r>
              <a:rPr lang="en-US" sz="2800" dirty="0" smtClean="0">
                <a:latin typeface="+mn-lt"/>
                <a:cs typeface="Times New Roman" pitchFamily="18" charset="0"/>
              </a:rPr>
              <a:t>Change in number of sellers in the market</a:t>
            </a:r>
          </a:p>
          <a:p>
            <a:pPr>
              <a:lnSpc>
                <a:spcPct val="125000"/>
              </a:lnSpc>
            </a:pPr>
            <a:r>
              <a:rPr lang="en-US" sz="2800" dirty="0" smtClean="0">
                <a:latin typeface="+mn-lt"/>
                <a:cs typeface="Times New Roman" pitchFamily="18" charset="0"/>
              </a:rPr>
              <a:t>Change in the government tax or subsidy</a:t>
            </a:r>
            <a:endParaRPr lang="en-US" sz="2800" dirty="0">
              <a:latin typeface="+mn-lt"/>
              <a:cs typeface="Times New Roman" pitchFamily="18" charset="0"/>
            </a:endParaRPr>
          </a:p>
        </p:txBody>
      </p:sp>
    </p:spTree>
    <p:extLst>
      <p:ext uri="{BB962C8B-B14F-4D97-AF65-F5344CB8AC3E}">
        <p14:creationId xmlns:p14="http://schemas.microsoft.com/office/powerpoint/2010/main" val="2868846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3715"/>
            <a:ext cx="8229600" cy="566532"/>
          </a:xfrm>
        </p:spPr>
        <p:txBody>
          <a:bodyPr>
            <a:noAutofit/>
          </a:bodyPr>
          <a:lstStyle/>
          <a:p>
            <a:r>
              <a:rPr lang="en-US" cap="none" dirty="0" smtClean="0"/>
              <a:t>Shifts in Supply</a:t>
            </a:r>
            <a:endParaRPr lang="en-US" cap="none" dirty="0"/>
          </a:p>
        </p:txBody>
      </p:sp>
      <p:pic>
        <p:nvPicPr>
          <p:cNvPr id="4" name="Picture 3"/>
          <p:cNvPicPr>
            <a:picLocks noChangeAspect="1"/>
          </p:cNvPicPr>
          <p:nvPr/>
        </p:nvPicPr>
        <p:blipFill>
          <a:blip r:embed="rId2"/>
          <a:stretch>
            <a:fillRect/>
          </a:stretch>
        </p:blipFill>
        <p:spPr>
          <a:xfrm>
            <a:off x="381000" y="1219200"/>
            <a:ext cx="8305800" cy="5410200"/>
          </a:xfrm>
          <a:prstGeom prst="rect">
            <a:avLst/>
          </a:prstGeom>
        </p:spPr>
      </p:pic>
    </p:spTree>
    <p:extLst>
      <p:ext uri="{BB962C8B-B14F-4D97-AF65-F5344CB8AC3E}">
        <p14:creationId xmlns:p14="http://schemas.microsoft.com/office/powerpoint/2010/main" val="7222797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dirty="0" smtClean="0"/>
              <a:t>G </a:t>
            </a:r>
          </a:p>
          <a:p>
            <a:pPr>
              <a:lnSpc>
                <a:spcPct val="90000"/>
              </a:lnSpc>
            </a:pPr>
            <a:endParaRPr lang="en-US" sz="3500" dirty="0" smtClean="0"/>
          </a:p>
          <a:p>
            <a:pPr>
              <a:lnSpc>
                <a:spcPct val="90000"/>
              </a:lnSpc>
            </a:pPr>
            <a:endParaRPr lang="en-US" sz="3500" dirty="0" smtClean="0"/>
          </a:p>
          <a:p>
            <a:pPr>
              <a:lnSpc>
                <a:spcPct val="90000"/>
              </a:lnSpc>
            </a:pPr>
            <a:r>
              <a:rPr lang="en-US" sz="3500" dirty="0" smtClean="0"/>
              <a:t>R</a:t>
            </a:r>
          </a:p>
          <a:p>
            <a:pPr>
              <a:lnSpc>
                <a:spcPct val="90000"/>
              </a:lnSpc>
            </a:pPr>
            <a:endParaRPr lang="en-US" sz="1600" dirty="0" smtClean="0"/>
          </a:p>
          <a:p>
            <a:pPr>
              <a:lnSpc>
                <a:spcPct val="90000"/>
              </a:lnSpc>
            </a:pPr>
            <a:endParaRPr lang="en-US" sz="3500" dirty="0" smtClean="0"/>
          </a:p>
          <a:p>
            <a:pPr>
              <a:lnSpc>
                <a:spcPct val="90000"/>
              </a:lnSpc>
            </a:pPr>
            <a:r>
              <a:rPr lang="en-US" sz="3500" dirty="0" smtClean="0"/>
              <a:t>E</a:t>
            </a:r>
          </a:p>
          <a:p>
            <a:pPr>
              <a:lnSpc>
                <a:spcPct val="90000"/>
              </a:lnSpc>
            </a:pPr>
            <a:endParaRPr lang="en-US" sz="1600" dirty="0" smtClean="0"/>
          </a:p>
          <a:p>
            <a:pPr>
              <a:lnSpc>
                <a:spcPct val="90000"/>
              </a:lnSpc>
            </a:pPr>
            <a:r>
              <a:rPr lang="en-US" sz="3500" dirty="0" smtClean="0"/>
              <a:t>N</a:t>
            </a:r>
          </a:p>
          <a:p>
            <a:pPr>
              <a:lnSpc>
                <a:spcPct val="90000"/>
              </a:lnSpc>
            </a:pPr>
            <a:endParaRPr lang="en-US" sz="1200" dirty="0" smtClean="0"/>
          </a:p>
          <a:p>
            <a:pPr>
              <a:lnSpc>
                <a:spcPct val="90000"/>
              </a:lnSpc>
            </a:pPr>
            <a:r>
              <a:rPr lang="en-US" sz="3500" dirty="0" smtClean="0"/>
              <a:t>T</a:t>
            </a:r>
          </a:p>
        </p:txBody>
      </p:sp>
      <p:sp>
        <p:nvSpPr>
          <p:cNvPr id="80900" name="Text Box 4"/>
          <p:cNvSpPr txBox="1">
            <a:spLocks noChangeArrowheads="1"/>
          </p:cNvSpPr>
          <p:nvPr/>
        </p:nvSpPr>
        <p:spPr bwMode="auto">
          <a:xfrm>
            <a:off x="1219200" y="1295400"/>
            <a:ext cx="7924800" cy="461665"/>
          </a:xfrm>
          <a:prstGeom prst="rect">
            <a:avLst/>
          </a:prstGeom>
          <a:noFill/>
          <a:ln w="9525">
            <a:noFill/>
            <a:miter lim="800000"/>
            <a:headEnd/>
            <a:tailEnd/>
          </a:ln>
        </p:spPr>
        <p:txBody>
          <a:bodyPr>
            <a:spAutoFit/>
          </a:bodyPr>
          <a:lstStyle/>
          <a:p>
            <a:pPr eaLnBrk="0" hangingPunct="0">
              <a:spcBef>
                <a:spcPct val="50000"/>
              </a:spcBef>
            </a:pPr>
            <a:r>
              <a:rPr lang="en-US" sz="2400" dirty="0" err="1" smtClean="0"/>
              <a:t>overnment</a:t>
            </a:r>
            <a:r>
              <a:rPr lang="en-US" sz="2400" dirty="0" smtClean="0"/>
              <a:t> decisions</a:t>
            </a:r>
            <a:endParaRPr lang="en-US" sz="2400" dirty="0"/>
          </a:p>
        </p:txBody>
      </p:sp>
      <p:sp>
        <p:nvSpPr>
          <p:cNvPr id="80901" name="Text Box 5"/>
          <p:cNvSpPr txBox="1">
            <a:spLocks noChangeArrowheads="1"/>
          </p:cNvSpPr>
          <p:nvPr/>
        </p:nvSpPr>
        <p:spPr bwMode="auto">
          <a:xfrm>
            <a:off x="1143000" y="3124200"/>
            <a:ext cx="8229600" cy="1015663"/>
          </a:xfrm>
          <a:prstGeom prst="rect">
            <a:avLst/>
          </a:prstGeom>
          <a:noFill/>
          <a:ln w="9525">
            <a:noFill/>
            <a:miter lim="800000"/>
            <a:headEnd/>
            <a:tailEnd/>
          </a:ln>
        </p:spPr>
        <p:txBody>
          <a:bodyPr>
            <a:spAutoFit/>
          </a:bodyPr>
          <a:lstStyle/>
          <a:p>
            <a:pPr eaLnBrk="0" hangingPunct="0">
              <a:spcBef>
                <a:spcPct val="50000"/>
              </a:spcBef>
            </a:pPr>
            <a:r>
              <a:rPr lang="en-US" sz="2400" dirty="0"/>
              <a:t>esource prices or availability </a:t>
            </a:r>
            <a:r>
              <a:rPr lang="en-US" sz="2400" dirty="0" smtClean="0"/>
              <a:t>  </a:t>
            </a:r>
            <a:endParaRPr lang="en-US" sz="2400" dirty="0"/>
          </a:p>
          <a:p>
            <a:pPr eaLnBrk="0" hangingPunct="0">
              <a:spcBef>
                <a:spcPct val="50000"/>
              </a:spcBef>
            </a:pPr>
            <a:r>
              <a:rPr lang="en-US" sz="2400" dirty="0"/>
              <a:t>	</a:t>
            </a:r>
          </a:p>
        </p:txBody>
      </p:sp>
      <p:sp>
        <p:nvSpPr>
          <p:cNvPr id="80902" name="Text Box 6"/>
          <p:cNvSpPr txBox="1">
            <a:spLocks noChangeArrowheads="1"/>
          </p:cNvSpPr>
          <p:nvPr/>
        </p:nvSpPr>
        <p:spPr bwMode="auto">
          <a:xfrm>
            <a:off x="1066800" y="6096000"/>
            <a:ext cx="8077200" cy="457200"/>
          </a:xfrm>
          <a:prstGeom prst="rect">
            <a:avLst/>
          </a:prstGeom>
          <a:noFill/>
          <a:ln w="9525">
            <a:noFill/>
            <a:miter lim="800000"/>
            <a:headEnd/>
            <a:tailEnd/>
          </a:ln>
        </p:spPr>
        <p:txBody>
          <a:bodyPr>
            <a:spAutoFit/>
          </a:bodyPr>
          <a:lstStyle/>
          <a:p>
            <a:pPr eaLnBrk="0" hangingPunct="0">
              <a:spcBef>
                <a:spcPct val="50000"/>
              </a:spcBef>
            </a:pPr>
            <a:r>
              <a:rPr lang="en-US" sz="2400" dirty="0" err="1"/>
              <a:t>e</a:t>
            </a:r>
            <a:r>
              <a:rPr lang="en-US" sz="2400" dirty="0" err="1" smtClean="0"/>
              <a:t>chnology</a:t>
            </a:r>
            <a:r>
              <a:rPr lang="en-US" sz="2400" dirty="0" smtClean="0"/>
              <a:t> </a:t>
            </a:r>
            <a:r>
              <a:rPr lang="en-US" sz="2400" dirty="0"/>
              <a:t>or training </a:t>
            </a:r>
          </a:p>
        </p:txBody>
      </p:sp>
      <p:sp>
        <p:nvSpPr>
          <p:cNvPr id="80903" name="Text Box 7"/>
          <p:cNvSpPr txBox="1">
            <a:spLocks noChangeArrowheads="1"/>
          </p:cNvSpPr>
          <p:nvPr/>
        </p:nvSpPr>
        <p:spPr bwMode="auto">
          <a:xfrm>
            <a:off x="1143000" y="4419600"/>
            <a:ext cx="7239000" cy="461665"/>
          </a:xfrm>
          <a:prstGeom prst="rect">
            <a:avLst/>
          </a:prstGeom>
          <a:noFill/>
          <a:ln w="9525">
            <a:noFill/>
            <a:miter lim="800000"/>
            <a:headEnd/>
            <a:tailEnd/>
          </a:ln>
        </p:spPr>
        <p:txBody>
          <a:bodyPr>
            <a:spAutoFit/>
          </a:bodyPr>
          <a:lstStyle/>
          <a:p>
            <a:r>
              <a:rPr lang="en-US" sz="2400" dirty="0" err="1"/>
              <a:t>xpectations</a:t>
            </a:r>
            <a:r>
              <a:rPr lang="en-US" sz="2400" dirty="0"/>
              <a:t> </a:t>
            </a:r>
            <a:r>
              <a:rPr lang="en-US" sz="2400" dirty="0" smtClean="0"/>
              <a:t> </a:t>
            </a:r>
            <a:endParaRPr lang="en-US" dirty="0"/>
          </a:p>
        </p:txBody>
      </p:sp>
      <p:sp>
        <p:nvSpPr>
          <p:cNvPr id="80904" name="Text Box 8"/>
          <p:cNvSpPr txBox="1">
            <a:spLocks noChangeArrowheads="1"/>
          </p:cNvSpPr>
          <p:nvPr/>
        </p:nvSpPr>
        <p:spPr bwMode="auto">
          <a:xfrm>
            <a:off x="1143000" y="5410200"/>
            <a:ext cx="8229600" cy="457200"/>
          </a:xfrm>
          <a:prstGeom prst="rect">
            <a:avLst/>
          </a:prstGeom>
          <a:noFill/>
          <a:ln w="9525">
            <a:noFill/>
            <a:miter lim="800000"/>
            <a:headEnd/>
            <a:tailEnd/>
          </a:ln>
        </p:spPr>
        <p:txBody>
          <a:bodyPr>
            <a:spAutoFit/>
          </a:bodyPr>
          <a:lstStyle/>
          <a:p>
            <a:pPr eaLnBrk="0" hangingPunct="0">
              <a:spcBef>
                <a:spcPct val="50000"/>
              </a:spcBef>
            </a:pPr>
            <a:r>
              <a:rPr lang="en-US" sz="2400" dirty="0"/>
              <a:t>umber of producers </a:t>
            </a:r>
          </a:p>
        </p:txBody>
      </p:sp>
    </p:spTree>
    <p:extLst>
      <p:ext uri="{BB962C8B-B14F-4D97-AF65-F5344CB8AC3E}">
        <p14:creationId xmlns:p14="http://schemas.microsoft.com/office/powerpoint/2010/main" val="4251395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447800"/>
            <a:ext cx="8153400" cy="1446550"/>
          </a:xfrm>
          <a:prstGeom prst="rect">
            <a:avLst/>
          </a:prstGeom>
        </p:spPr>
        <p:txBody>
          <a:bodyPr wrap="square">
            <a:spAutoFit/>
          </a:bodyPr>
          <a:lstStyle/>
          <a:p>
            <a:r>
              <a:rPr lang="en-US" sz="4400" dirty="0" smtClean="0"/>
              <a:t>How can changes in supply and demand be illustrated?</a:t>
            </a:r>
            <a:endParaRPr lang="en-US" sz="4400" dirty="0"/>
          </a:p>
        </p:txBody>
      </p:sp>
      <p:sp>
        <p:nvSpPr>
          <p:cNvPr id="3" name="Rectangle 2"/>
          <p:cNvSpPr/>
          <p:nvPr/>
        </p:nvSpPr>
        <p:spPr>
          <a:xfrm>
            <a:off x="24114" y="381000"/>
            <a:ext cx="795205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Today’s Essential Question:</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4" name="Picture 3"/>
          <p:cNvPicPr>
            <a:picLocks noChangeAspect="1"/>
          </p:cNvPicPr>
          <p:nvPr/>
        </p:nvPicPr>
        <p:blipFill>
          <a:blip r:embed="rId2"/>
          <a:stretch>
            <a:fillRect/>
          </a:stretch>
        </p:blipFill>
        <p:spPr>
          <a:xfrm>
            <a:off x="457200" y="3305890"/>
            <a:ext cx="8153400" cy="3399710"/>
          </a:xfrm>
          <a:prstGeom prst="rect">
            <a:avLst/>
          </a:prstGeom>
        </p:spPr>
      </p:pic>
    </p:spTree>
    <p:extLst>
      <p:ext uri="{BB962C8B-B14F-4D97-AF65-F5344CB8AC3E}">
        <p14:creationId xmlns:p14="http://schemas.microsoft.com/office/powerpoint/2010/main" val="34692337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0" name="Text Box 4"/>
          <p:cNvSpPr txBox="1">
            <a:spLocks noChangeArrowheads="1"/>
          </p:cNvSpPr>
          <p:nvPr/>
        </p:nvSpPr>
        <p:spPr bwMode="auto">
          <a:xfrm>
            <a:off x="1219200" y="1295400"/>
            <a:ext cx="7924800" cy="738664"/>
          </a:xfrm>
          <a:prstGeom prst="rect">
            <a:avLst/>
          </a:prstGeom>
          <a:noFill/>
          <a:ln w="9525">
            <a:noFill/>
            <a:miter lim="800000"/>
            <a:headEnd/>
            <a:tailEnd/>
          </a:ln>
        </p:spPr>
        <p:txBody>
          <a:bodyPr>
            <a:spAutoFit/>
          </a:bodyPr>
          <a:lstStyle/>
          <a:p>
            <a:pPr eaLnBrk="0" hangingPunct="0">
              <a:spcBef>
                <a:spcPct val="50000"/>
              </a:spcBef>
            </a:pPr>
            <a:r>
              <a:rPr lang="en-US" sz="2400" dirty="0" err="1"/>
              <a:t>overnment</a:t>
            </a:r>
            <a:r>
              <a:rPr lang="en-US" sz="2400" dirty="0"/>
              <a:t> decisions</a:t>
            </a:r>
          </a:p>
          <a:p>
            <a:r>
              <a:rPr lang="en-US" u="sng" dirty="0">
                <a:solidFill>
                  <a:srgbClr val="260AF6"/>
                </a:solidFill>
                <a:latin typeface="Times New Roman" pitchFamily="18" charset="0"/>
              </a:rPr>
              <a:t>TAXES</a:t>
            </a:r>
            <a:r>
              <a:rPr lang="en-US" dirty="0">
                <a:latin typeface="Times New Roman" pitchFamily="18" charset="0"/>
              </a:rPr>
              <a:t> – taxes increase, supply decreases; taxes decrease, supply </a:t>
            </a:r>
            <a:r>
              <a:rPr lang="en-US" dirty="0" smtClean="0">
                <a:latin typeface="Times New Roman" pitchFamily="18" charset="0"/>
              </a:rPr>
              <a:t>increases</a:t>
            </a:r>
            <a:endParaRPr lang="en-US" dirty="0">
              <a:latin typeface="Times New Roman" pitchFamily="18" charset="0"/>
            </a:endParaRPr>
          </a:p>
        </p:txBody>
      </p:sp>
    </p:spTree>
    <p:extLst>
      <p:ext uri="{BB962C8B-B14F-4D97-AF65-F5344CB8AC3E}">
        <p14:creationId xmlns:p14="http://schemas.microsoft.com/office/powerpoint/2010/main" val="29537527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4009" y="1295400"/>
            <a:ext cx="8229600" cy="3124200"/>
          </a:xfrm>
          <a:prstGeom prst="rect">
            <a:avLst/>
          </a:prstGeom>
        </p:spPr>
      </p:pic>
      <p:pic>
        <p:nvPicPr>
          <p:cNvPr id="3" name="Picture 2"/>
          <p:cNvPicPr>
            <a:picLocks noChangeAspect="1"/>
          </p:cNvPicPr>
          <p:nvPr/>
        </p:nvPicPr>
        <p:blipFill>
          <a:blip r:embed="rId3"/>
          <a:stretch>
            <a:fillRect/>
          </a:stretch>
        </p:blipFill>
        <p:spPr>
          <a:xfrm>
            <a:off x="457200" y="4648200"/>
            <a:ext cx="8229600" cy="2102461"/>
          </a:xfrm>
          <a:prstGeom prst="rect">
            <a:avLst/>
          </a:prstGeom>
        </p:spPr>
      </p:pic>
      <p:sp>
        <p:nvSpPr>
          <p:cNvPr id="4" name="Rectangle 3"/>
          <p:cNvSpPr/>
          <p:nvPr/>
        </p:nvSpPr>
        <p:spPr>
          <a:xfrm>
            <a:off x="430696" y="113653"/>
            <a:ext cx="3940887"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Tax on Goods</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306133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0" name="Text Box 4"/>
          <p:cNvSpPr txBox="1">
            <a:spLocks noChangeArrowheads="1"/>
          </p:cNvSpPr>
          <p:nvPr/>
        </p:nvSpPr>
        <p:spPr bwMode="auto">
          <a:xfrm>
            <a:off x="1219200" y="1295400"/>
            <a:ext cx="7924800" cy="1015663"/>
          </a:xfrm>
          <a:prstGeom prst="rect">
            <a:avLst/>
          </a:prstGeom>
          <a:noFill/>
          <a:ln w="9525">
            <a:noFill/>
            <a:miter lim="800000"/>
            <a:headEnd/>
            <a:tailEnd/>
          </a:ln>
        </p:spPr>
        <p:txBody>
          <a:bodyPr>
            <a:spAutoFit/>
          </a:bodyPr>
          <a:lstStyle/>
          <a:p>
            <a:pPr eaLnBrk="0" hangingPunct="0">
              <a:spcBef>
                <a:spcPct val="50000"/>
              </a:spcBef>
            </a:pPr>
            <a:r>
              <a:rPr lang="en-US" sz="2400" dirty="0" err="1"/>
              <a:t>overnment</a:t>
            </a:r>
            <a:r>
              <a:rPr lang="en-US" sz="2400" dirty="0"/>
              <a:t> decisions</a:t>
            </a:r>
          </a:p>
          <a:p>
            <a:r>
              <a:rPr lang="en-US" u="sng" dirty="0" smtClean="0">
                <a:solidFill>
                  <a:srgbClr val="260AF6"/>
                </a:solidFill>
                <a:latin typeface="Times New Roman" pitchFamily="18" charset="0"/>
              </a:rPr>
              <a:t>SUBSIDIES</a:t>
            </a:r>
            <a:r>
              <a:rPr lang="en-US" dirty="0" smtClean="0">
                <a:latin typeface="Times New Roman" pitchFamily="18" charset="0"/>
              </a:rPr>
              <a:t> </a:t>
            </a:r>
            <a:r>
              <a:rPr lang="en-US" dirty="0">
                <a:latin typeface="Times New Roman" pitchFamily="18" charset="0"/>
              </a:rPr>
              <a:t>–subsidies </a:t>
            </a:r>
            <a:r>
              <a:rPr lang="en-US" u="sng" dirty="0">
                <a:solidFill>
                  <a:srgbClr val="260AF6"/>
                </a:solidFill>
                <a:latin typeface="Times New Roman" pitchFamily="18" charset="0"/>
              </a:rPr>
              <a:t>increase,</a:t>
            </a:r>
            <a:r>
              <a:rPr lang="en-US" dirty="0">
                <a:latin typeface="Times New Roman" pitchFamily="18" charset="0"/>
              </a:rPr>
              <a:t> supply </a:t>
            </a:r>
            <a:r>
              <a:rPr lang="en-US" u="sng" dirty="0">
                <a:solidFill>
                  <a:srgbClr val="260AF6"/>
                </a:solidFill>
                <a:latin typeface="Times New Roman" pitchFamily="18" charset="0"/>
              </a:rPr>
              <a:t>increases</a:t>
            </a:r>
            <a:r>
              <a:rPr lang="en-US" dirty="0">
                <a:latin typeface="Times New Roman" pitchFamily="18" charset="0"/>
              </a:rPr>
              <a:t>; subsidies decrease, supply </a:t>
            </a:r>
            <a:r>
              <a:rPr lang="en-US" dirty="0" smtClean="0">
                <a:latin typeface="Times New Roman" pitchFamily="18" charset="0"/>
              </a:rPr>
              <a:t>decreases</a:t>
            </a:r>
            <a:endParaRPr lang="en-US" dirty="0">
              <a:latin typeface="Times New Roman" pitchFamily="18" charset="0"/>
            </a:endParaRPr>
          </a:p>
        </p:txBody>
      </p:sp>
    </p:spTree>
    <p:extLst>
      <p:ext uri="{BB962C8B-B14F-4D97-AF65-F5344CB8AC3E}">
        <p14:creationId xmlns:p14="http://schemas.microsoft.com/office/powerpoint/2010/main" val="410530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4038600"/>
            <a:ext cx="8333026" cy="2733675"/>
          </a:xfrm>
          <a:prstGeom prst="rect">
            <a:avLst/>
          </a:prstGeom>
        </p:spPr>
      </p:pic>
      <p:pic>
        <p:nvPicPr>
          <p:cNvPr id="3" name="Picture 2"/>
          <p:cNvPicPr>
            <a:picLocks noChangeAspect="1"/>
          </p:cNvPicPr>
          <p:nvPr/>
        </p:nvPicPr>
        <p:blipFill>
          <a:blip r:embed="rId3"/>
          <a:stretch>
            <a:fillRect/>
          </a:stretch>
        </p:blipFill>
        <p:spPr>
          <a:xfrm>
            <a:off x="291548" y="1143000"/>
            <a:ext cx="8333026" cy="2762911"/>
          </a:xfrm>
          <a:prstGeom prst="rect">
            <a:avLst/>
          </a:prstGeom>
        </p:spPr>
      </p:pic>
      <p:sp>
        <p:nvSpPr>
          <p:cNvPr id="4" name="Rectangle 3"/>
          <p:cNvSpPr/>
          <p:nvPr/>
        </p:nvSpPr>
        <p:spPr>
          <a:xfrm>
            <a:off x="327991" y="153326"/>
            <a:ext cx="5868722"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Subsidies on Goods</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102798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0" name="Text Box 4"/>
          <p:cNvSpPr txBox="1">
            <a:spLocks noChangeArrowheads="1"/>
          </p:cNvSpPr>
          <p:nvPr/>
        </p:nvSpPr>
        <p:spPr bwMode="auto">
          <a:xfrm>
            <a:off x="1219200" y="1295400"/>
            <a:ext cx="7924800" cy="1015663"/>
          </a:xfrm>
          <a:prstGeom prst="rect">
            <a:avLst/>
          </a:prstGeom>
          <a:noFill/>
          <a:ln w="9525">
            <a:noFill/>
            <a:miter lim="800000"/>
            <a:headEnd/>
            <a:tailEnd/>
          </a:ln>
        </p:spPr>
        <p:txBody>
          <a:bodyPr>
            <a:spAutoFit/>
          </a:bodyPr>
          <a:lstStyle/>
          <a:p>
            <a:pPr eaLnBrk="0" hangingPunct="0">
              <a:spcBef>
                <a:spcPct val="50000"/>
              </a:spcBef>
            </a:pPr>
            <a:r>
              <a:rPr lang="en-US" sz="2400" dirty="0" err="1"/>
              <a:t>overnment</a:t>
            </a:r>
            <a:r>
              <a:rPr lang="en-US" sz="2400" dirty="0"/>
              <a:t> decisions</a:t>
            </a:r>
          </a:p>
          <a:p>
            <a:r>
              <a:rPr lang="en-US" u="sng" dirty="0" smtClean="0">
                <a:solidFill>
                  <a:srgbClr val="260AF6"/>
                </a:solidFill>
                <a:latin typeface="Times New Roman" pitchFamily="18" charset="0"/>
              </a:rPr>
              <a:t>REGULATIONS</a:t>
            </a:r>
            <a:r>
              <a:rPr lang="en-US" dirty="0" smtClean="0">
                <a:latin typeface="Times New Roman" pitchFamily="18" charset="0"/>
              </a:rPr>
              <a:t> </a:t>
            </a:r>
            <a:r>
              <a:rPr lang="en-US" dirty="0">
                <a:latin typeface="Times New Roman" pitchFamily="18" charset="0"/>
              </a:rPr>
              <a:t>– regulations increase, supply decreases; regulations</a:t>
            </a:r>
            <a:r>
              <a:rPr lang="en-US" dirty="0"/>
              <a:t> decrease, supply increases</a:t>
            </a:r>
          </a:p>
        </p:txBody>
      </p:sp>
    </p:spTree>
    <p:extLst>
      <p:ext uri="{BB962C8B-B14F-4D97-AF65-F5344CB8AC3E}">
        <p14:creationId xmlns:p14="http://schemas.microsoft.com/office/powerpoint/2010/main" val="14106157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8048" y="938153"/>
            <a:ext cx="8458200" cy="2943224"/>
          </a:xfrm>
          <a:prstGeom prst="rect">
            <a:avLst/>
          </a:prstGeom>
        </p:spPr>
      </p:pic>
      <p:pic>
        <p:nvPicPr>
          <p:cNvPr id="3" name="Picture 2"/>
          <p:cNvPicPr>
            <a:picLocks noChangeAspect="1"/>
          </p:cNvPicPr>
          <p:nvPr/>
        </p:nvPicPr>
        <p:blipFill>
          <a:blip r:embed="rId3"/>
          <a:stretch>
            <a:fillRect/>
          </a:stretch>
        </p:blipFill>
        <p:spPr>
          <a:xfrm>
            <a:off x="298049" y="4038600"/>
            <a:ext cx="8458199" cy="2680327"/>
          </a:xfrm>
          <a:prstGeom prst="rect">
            <a:avLst/>
          </a:prstGeom>
        </p:spPr>
      </p:pic>
      <p:sp>
        <p:nvSpPr>
          <p:cNvPr id="4" name="Rectangle 3"/>
          <p:cNvSpPr/>
          <p:nvPr/>
        </p:nvSpPr>
        <p:spPr>
          <a:xfrm>
            <a:off x="228600" y="95846"/>
            <a:ext cx="361778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Regulations</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229901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1" name="Text Box 5"/>
          <p:cNvSpPr txBox="1">
            <a:spLocks noChangeArrowheads="1"/>
          </p:cNvSpPr>
          <p:nvPr/>
        </p:nvSpPr>
        <p:spPr bwMode="auto">
          <a:xfrm>
            <a:off x="1143000" y="3124200"/>
            <a:ext cx="8229600" cy="1554163"/>
          </a:xfrm>
          <a:prstGeom prst="rect">
            <a:avLst/>
          </a:prstGeom>
          <a:noFill/>
          <a:ln w="9525">
            <a:noFill/>
            <a:miter lim="800000"/>
            <a:headEnd/>
            <a:tailEnd/>
          </a:ln>
        </p:spPr>
        <p:txBody>
          <a:bodyPr>
            <a:spAutoFit/>
          </a:bodyPr>
          <a:lstStyle/>
          <a:p>
            <a:pPr eaLnBrk="0" hangingPunct="0">
              <a:spcBef>
                <a:spcPct val="50000"/>
              </a:spcBef>
            </a:pPr>
            <a:r>
              <a:rPr lang="en-US" sz="2400" dirty="0" err="1"/>
              <a:t>esource</a:t>
            </a:r>
            <a:r>
              <a:rPr lang="en-US" sz="2400" dirty="0"/>
              <a:t> prices or availability -  </a:t>
            </a:r>
          </a:p>
          <a:p>
            <a:pPr>
              <a:buFontTx/>
              <a:buChar char="•"/>
            </a:pPr>
            <a:r>
              <a:rPr lang="en-US" dirty="0"/>
              <a:t>resource prices have an </a:t>
            </a:r>
            <a:r>
              <a:rPr lang="en-US" u="sng" dirty="0">
                <a:solidFill>
                  <a:srgbClr val="260AF6"/>
                </a:solidFill>
              </a:rPr>
              <a:t>inverse</a:t>
            </a:r>
            <a:r>
              <a:rPr lang="en-US" dirty="0"/>
              <a:t> relationship with supply</a:t>
            </a:r>
          </a:p>
          <a:p>
            <a:pPr>
              <a:buFontTx/>
              <a:buChar char="•"/>
            </a:pPr>
            <a:r>
              <a:rPr lang="en-US" dirty="0"/>
              <a:t>resource availability has a </a:t>
            </a:r>
            <a:r>
              <a:rPr lang="en-US" u="sng" dirty="0">
                <a:solidFill>
                  <a:srgbClr val="260AF6"/>
                </a:solidFill>
              </a:rPr>
              <a:t>direct</a:t>
            </a:r>
            <a:r>
              <a:rPr lang="en-US" dirty="0"/>
              <a:t> relationship with supply</a:t>
            </a:r>
            <a:endParaRPr lang="en-US" sz="2000" i="1" dirty="0"/>
          </a:p>
          <a:p>
            <a:pPr eaLnBrk="0" hangingPunct="0">
              <a:spcBef>
                <a:spcPct val="50000"/>
              </a:spcBef>
            </a:pPr>
            <a:r>
              <a:rPr lang="en-US" sz="2400" dirty="0"/>
              <a:t>	</a:t>
            </a:r>
          </a:p>
        </p:txBody>
      </p:sp>
    </p:spTree>
    <p:extLst>
      <p:ext uri="{BB962C8B-B14F-4D97-AF65-F5344CB8AC3E}">
        <p14:creationId xmlns:p14="http://schemas.microsoft.com/office/powerpoint/2010/main" val="888361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1"/>
                                        </p:tgtEl>
                                        <p:attrNameLst>
                                          <p:attrName>style.visibility</p:attrName>
                                        </p:attrNameLst>
                                      </p:cBhvr>
                                      <p:to>
                                        <p:strVal val="visible"/>
                                      </p:to>
                                    </p:set>
                                    <p:anim calcmode="lin" valueType="num">
                                      <p:cBhvr additive="base">
                                        <p:cTn id="7" dur="500" fill="hold"/>
                                        <p:tgtEl>
                                          <p:spTgt spid="80901"/>
                                        </p:tgtEl>
                                        <p:attrNameLst>
                                          <p:attrName>ppt_x</p:attrName>
                                        </p:attrNameLst>
                                      </p:cBhvr>
                                      <p:tavLst>
                                        <p:tav tm="0">
                                          <p:val>
                                            <p:strVal val="#ppt_x"/>
                                          </p:val>
                                        </p:tav>
                                        <p:tav tm="100000">
                                          <p:val>
                                            <p:strVal val="#ppt_x"/>
                                          </p:val>
                                        </p:tav>
                                      </p:tavLst>
                                    </p:anim>
                                    <p:anim calcmode="lin" valueType="num">
                                      <p:cBhvr additive="base">
                                        <p:cTn id="8" dur="500" fill="hold"/>
                                        <p:tgtEl>
                                          <p:spTgt spid="80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1066800"/>
            <a:ext cx="8382000" cy="2771775"/>
          </a:xfrm>
          <a:prstGeom prst="rect">
            <a:avLst/>
          </a:prstGeom>
        </p:spPr>
      </p:pic>
      <p:pic>
        <p:nvPicPr>
          <p:cNvPr id="3" name="Picture 2"/>
          <p:cNvPicPr>
            <a:picLocks noChangeAspect="1"/>
          </p:cNvPicPr>
          <p:nvPr/>
        </p:nvPicPr>
        <p:blipFill>
          <a:blip r:embed="rId3"/>
          <a:stretch>
            <a:fillRect/>
          </a:stretch>
        </p:blipFill>
        <p:spPr>
          <a:xfrm>
            <a:off x="304800" y="4114800"/>
            <a:ext cx="8382000" cy="2586037"/>
          </a:xfrm>
          <a:prstGeom prst="rect">
            <a:avLst/>
          </a:prstGeom>
        </p:spPr>
      </p:pic>
      <p:sp>
        <p:nvSpPr>
          <p:cNvPr id="4" name="Rectangle 3"/>
          <p:cNvSpPr/>
          <p:nvPr/>
        </p:nvSpPr>
        <p:spPr>
          <a:xfrm>
            <a:off x="0" y="220802"/>
            <a:ext cx="8069965" cy="707886"/>
          </a:xfrm>
          <a:prstGeom prst="rect">
            <a:avLst/>
          </a:prstGeom>
          <a:noFill/>
        </p:spPr>
        <p:txBody>
          <a:bodyPr wrap="none" lIns="91440" tIns="45720" rIns="91440" bIns="45720">
            <a:spAutoFit/>
          </a:bodyPr>
          <a:lstStyle/>
          <a:p>
            <a:pPr algn="ctr"/>
            <a:r>
              <a:rPr lang="en-US"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When supply is limited, price is high</a:t>
            </a:r>
            <a:endParaRPr 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989063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80">
                                          <p:stCondLst>
                                            <p:cond delay="0"/>
                                          </p:stCondLst>
                                        </p:cTn>
                                        <p:tgtEl>
                                          <p:spTgt spid="3"/>
                                        </p:tgtEl>
                                      </p:cBhvr>
                                    </p:animEffect>
                                    <p:anim calcmode="lin" valueType="num">
                                      <p:cBhvr>
                                        <p:cTn id="1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gtEl>
                                      </p:cBhvr>
                                      <p:to x="100000" y="60000"/>
                                    </p:animScale>
                                    <p:animScale>
                                      <p:cBhvr>
                                        <p:cTn id="21" dur="166" decel="50000">
                                          <p:stCondLst>
                                            <p:cond delay="676"/>
                                          </p:stCondLst>
                                        </p:cTn>
                                        <p:tgtEl>
                                          <p:spTgt spid="3"/>
                                        </p:tgtEl>
                                      </p:cBhvr>
                                      <p:to x="100000" y="100000"/>
                                    </p:animScale>
                                    <p:animScale>
                                      <p:cBhvr>
                                        <p:cTn id="22" dur="26">
                                          <p:stCondLst>
                                            <p:cond delay="1312"/>
                                          </p:stCondLst>
                                        </p:cTn>
                                        <p:tgtEl>
                                          <p:spTgt spid="3"/>
                                        </p:tgtEl>
                                      </p:cBhvr>
                                      <p:to x="100000" y="80000"/>
                                    </p:animScale>
                                    <p:animScale>
                                      <p:cBhvr>
                                        <p:cTn id="23" dur="166" decel="50000">
                                          <p:stCondLst>
                                            <p:cond delay="1338"/>
                                          </p:stCondLst>
                                        </p:cTn>
                                        <p:tgtEl>
                                          <p:spTgt spid="3"/>
                                        </p:tgtEl>
                                      </p:cBhvr>
                                      <p:to x="100000" y="100000"/>
                                    </p:animScale>
                                    <p:animScale>
                                      <p:cBhvr>
                                        <p:cTn id="24" dur="26">
                                          <p:stCondLst>
                                            <p:cond delay="1642"/>
                                          </p:stCondLst>
                                        </p:cTn>
                                        <p:tgtEl>
                                          <p:spTgt spid="3"/>
                                        </p:tgtEl>
                                      </p:cBhvr>
                                      <p:to x="100000" y="90000"/>
                                    </p:animScale>
                                    <p:animScale>
                                      <p:cBhvr>
                                        <p:cTn id="25" dur="166" decel="50000">
                                          <p:stCondLst>
                                            <p:cond delay="1668"/>
                                          </p:stCondLst>
                                        </p:cTn>
                                        <p:tgtEl>
                                          <p:spTgt spid="3"/>
                                        </p:tgtEl>
                                      </p:cBhvr>
                                      <p:to x="100000" y="100000"/>
                                    </p:animScale>
                                    <p:animScale>
                                      <p:cBhvr>
                                        <p:cTn id="26" dur="26">
                                          <p:stCondLst>
                                            <p:cond delay="1808"/>
                                          </p:stCondLst>
                                        </p:cTn>
                                        <p:tgtEl>
                                          <p:spTgt spid="3"/>
                                        </p:tgtEl>
                                      </p:cBhvr>
                                      <p:to x="100000" y="95000"/>
                                    </p:animScale>
                                    <p:animScale>
                                      <p:cBhvr>
                                        <p:cTn id="2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3" name="Text Box 7"/>
          <p:cNvSpPr txBox="1">
            <a:spLocks noChangeArrowheads="1"/>
          </p:cNvSpPr>
          <p:nvPr/>
        </p:nvSpPr>
        <p:spPr bwMode="auto">
          <a:xfrm>
            <a:off x="1143000" y="4419600"/>
            <a:ext cx="7239000" cy="1006475"/>
          </a:xfrm>
          <a:prstGeom prst="rect">
            <a:avLst/>
          </a:prstGeom>
          <a:noFill/>
          <a:ln w="9525">
            <a:noFill/>
            <a:miter lim="800000"/>
            <a:headEnd/>
            <a:tailEnd/>
          </a:ln>
        </p:spPr>
        <p:txBody>
          <a:bodyPr>
            <a:spAutoFit/>
          </a:bodyPr>
          <a:lstStyle/>
          <a:p>
            <a:r>
              <a:rPr lang="en-US" sz="2400"/>
              <a:t>xpectations – </a:t>
            </a:r>
            <a:r>
              <a:rPr lang="en-US"/>
              <a:t>expect to sell more, supply </a:t>
            </a:r>
            <a:r>
              <a:rPr lang="en-US" u="sng">
                <a:solidFill>
                  <a:srgbClr val="260AF6"/>
                </a:solidFill>
              </a:rPr>
              <a:t>increases</a:t>
            </a:r>
            <a:r>
              <a:rPr lang="en-US"/>
              <a:t>; expect to sell less, supply </a:t>
            </a:r>
            <a:r>
              <a:rPr lang="en-US" u="sng">
                <a:solidFill>
                  <a:srgbClr val="260AF6"/>
                </a:solidFill>
              </a:rPr>
              <a:t>decreases</a:t>
            </a:r>
            <a:r>
              <a:rPr lang="en-US"/>
              <a:t>; expect to sell at future higher prices, immediate supply decreases.</a:t>
            </a:r>
          </a:p>
        </p:txBody>
      </p:sp>
    </p:spTree>
    <p:extLst>
      <p:ext uri="{BB962C8B-B14F-4D97-AF65-F5344CB8AC3E}">
        <p14:creationId xmlns:p14="http://schemas.microsoft.com/office/powerpoint/2010/main" val="364889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3"/>
                                        </p:tgtEl>
                                        <p:attrNameLst>
                                          <p:attrName>style.visibility</p:attrName>
                                        </p:attrNameLst>
                                      </p:cBhvr>
                                      <p:to>
                                        <p:strVal val="visible"/>
                                      </p:to>
                                    </p:set>
                                    <p:anim calcmode="lin" valueType="num">
                                      <p:cBhvr additive="base">
                                        <p:cTn id="7" dur="500" fill="hold"/>
                                        <p:tgtEl>
                                          <p:spTgt spid="80903"/>
                                        </p:tgtEl>
                                        <p:attrNameLst>
                                          <p:attrName>ppt_x</p:attrName>
                                        </p:attrNameLst>
                                      </p:cBhvr>
                                      <p:tavLst>
                                        <p:tav tm="0">
                                          <p:val>
                                            <p:strVal val="#ppt_x"/>
                                          </p:val>
                                        </p:tav>
                                        <p:tav tm="100000">
                                          <p:val>
                                            <p:strVal val="#ppt_x"/>
                                          </p:val>
                                        </p:tav>
                                      </p:tavLst>
                                    </p:anim>
                                    <p:anim calcmode="lin" valueType="num">
                                      <p:cBhvr additive="base">
                                        <p:cTn id="8" dur="500" fill="hold"/>
                                        <p:tgtEl>
                                          <p:spTgt spid="809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300" y="242047"/>
            <a:ext cx="8915400" cy="1143000"/>
          </a:xfrm>
        </p:spPr>
        <p:txBody>
          <a:bodyPr>
            <a:noAutofit/>
          </a:bodyPr>
          <a:lstStyle/>
          <a:p>
            <a:r>
              <a:rPr lang="en-US" cap="none" dirty="0" smtClean="0"/>
              <a:t>Determinants of Demand </a:t>
            </a:r>
            <a:endParaRPr lang="en-US" cap="none" dirty="0"/>
          </a:p>
        </p:txBody>
      </p:sp>
      <p:sp>
        <p:nvSpPr>
          <p:cNvPr id="5" name="Content Placeholder 4"/>
          <p:cNvSpPr>
            <a:spLocks noGrp="1"/>
          </p:cNvSpPr>
          <p:nvPr>
            <p:ph idx="1"/>
          </p:nvPr>
        </p:nvSpPr>
        <p:spPr>
          <a:xfrm>
            <a:off x="762000" y="1371600"/>
            <a:ext cx="7772400" cy="4267200"/>
          </a:xfrm>
        </p:spPr>
        <p:txBody>
          <a:bodyPr>
            <a:noAutofit/>
          </a:bodyPr>
          <a:lstStyle/>
          <a:p>
            <a:pPr lvl="0">
              <a:lnSpc>
                <a:spcPct val="150000"/>
              </a:lnSpc>
            </a:pPr>
            <a:r>
              <a:rPr lang="en-US" sz="2600" dirty="0" smtClean="0">
                <a:latin typeface="+mn-lt"/>
                <a:cs typeface="Times New Roman" panose="02020603050405020304" pitchFamily="18" charset="0"/>
              </a:rPr>
              <a:t>Change in consumer income</a:t>
            </a:r>
          </a:p>
          <a:p>
            <a:pPr lvl="0">
              <a:lnSpc>
                <a:spcPct val="150000"/>
              </a:lnSpc>
            </a:pPr>
            <a:r>
              <a:rPr lang="en-US" sz="2600" dirty="0" smtClean="0">
                <a:latin typeface="+mn-lt"/>
                <a:cs typeface="Times New Roman" panose="02020603050405020304" pitchFamily="18" charset="0"/>
              </a:rPr>
              <a:t>Change in tastes and preferences</a:t>
            </a:r>
          </a:p>
          <a:p>
            <a:pPr lvl="0">
              <a:lnSpc>
                <a:spcPct val="150000"/>
              </a:lnSpc>
            </a:pPr>
            <a:r>
              <a:rPr lang="en-US" sz="2600" dirty="0" smtClean="0">
                <a:latin typeface="+mn-lt"/>
                <a:cs typeface="Times New Roman" panose="02020603050405020304" pitchFamily="18" charset="0"/>
              </a:rPr>
              <a:t>Change </a:t>
            </a:r>
            <a:r>
              <a:rPr lang="en-US" sz="2600" dirty="0">
                <a:latin typeface="+mn-lt"/>
                <a:cs typeface="Times New Roman" panose="02020603050405020304" pitchFamily="18" charset="0"/>
              </a:rPr>
              <a:t>in the</a:t>
            </a:r>
            <a:r>
              <a:rPr lang="en-US" sz="2600" dirty="0" smtClean="0">
                <a:latin typeface="+mn-lt"/>
                <a:cs typeface="Times New Roman" panose="02020603050405020304" pitchFamily="18" charset="0"/>
              </a:rPr>
              <a:t> price </a:t>
            </a:r>
            <a:r>
              <a:rPr lang="en-US" sz="2600" dirty="0">
                <a:latin typeface="+mn-lt"/>
                <a:cs typeface="Times New Roman" panose="02020603050405020304" pitchFamily="18" charset="0"/>
              </a:rPr>
              <a:t>of a</a:t>
            </a:r>
            <a:r>
              <a:rPr lang="en-US" sz="2600" dirty="0" smtClean="0">
                <a:latin typeface="+mn-lt"/>
                <a:cs typeface="Times New Roman" panose="02020603050405020304" pitchFamily="18" charset="0"/>
              </a:rPr>
              <a:t> substitute good</a:t>
            </a:r>
          </a:p>
          <a:p>
            <a:pPr lvl="0">
              <a:lnSpc>
                <a:spcPct val="150000"/>
              </a:lnSpc>
            </a:pPr>
            <a:r>
              <a:rPr lang="en-US" sz="2600" dirty="0">
                <a:latin typeface="+mn-lt"/>
                <a:cs typeface="Times New Roman" pitchFamily="18" charset="0"/>
              </a:rPr>
              <a:t>Change in the</a:t>
            </a:r>
            <a:r>
              <a:rPr lang="en-US" sz="2600" dirty="0" smtClean="0">
                <a:latin typeface="+mn-lt"/>
                <a:cs typeface="Times New Roman" pitchFamily="18" charset="0"/>
              </a:rPr>
              <a:t> price </a:t>
            </a:r>
            <a:r>
              <a:rPr lang="en-US" sz="2600" dirty="0">
                <a:latin typeface="+mn-lt"/>
                <a:cs typeface="Times New Roman" pitchFamily="18" charset="0"/>
              </a:rPr>
              <a:t>of a</a:t>
            </a:r>
            <a:r>
              <a:rPr lang="en-US" sz="2600" dirty="0" smtClean="0">
                <a:latin typeface="+mn-lt"/>
                <a:cs typeface="Times New Roman" pitchFamily="18" charset="0"/>
              </a:rPr>
              <a:t> complementary good</a:t>
            </a:r>
          </a:p>
          <a:p>
            <a:pPr lvl="0">
              <a:lnSpc>
                <a:spcPct val="150000"/>
              </a:lnSpc>
            </a:pPr>
            <a:r>
              <a:rPr lang="en-US" sz="2600" dirty="0" smtClean="0">
                <a:latin typeface="+mn-lt"/>
                <a:cs typeface="Times New Roman" pitchFamily="18" charset="0"/>
              </a:rPr>
              <a:t>Change </a:t>
            </a:r>
            <a:r>
              <a:rPr lang="en-US" sz="2600" dirty="0">
                <a:latin typeface="+mn-lt"/>
                <a:cs typeface="Times New Roman" pitchFamily="18" charset="0"/>
              </a:rPr>
              <a:t>in</a:t>
            </a:r>
            <a:r>
              <a:rPr lang="en-US" sz="2600" dirty="0" smtClean="0">
                <a:latin typeface="+mn-lt"/>
                <a:cs typeface="Times New Roman" pitchFamily="18" charset="0"/>
              </a:rPr>
              <a:t> consumers’ price expectations</a:t>
            </a:r>
          </a:p>
          <a:p>
            <a:pPr lvl="0">
              <a:lnSpc>
                <a:spcPct val="150000"/>
              </a:lnSpc>
            </a:pPr>
            <a:r>
              <a:rPr lang="en-US" sz="2600" dirty="0" smtClean="0">
                <a:latin typeface="+mn-lt"/>
                <a:cs typeface="Times New Roman" pitchFamily="18" charset="0"/>
              </a:rPr>
              <a:t>Change </a:t>
            </a:r>
            <a:r>
              <a:rPr lang="en-US" sz="2600" dirty="0">
                <a:latin typeface="+mn-lt"/>
                <a:cs typeface="Times New Roman" pitchFamily="18" charset="0"/>
              </a:rPr>
              <a:t>in</a:t>
            </a:r>
            <a:r>
              <a:rPr lang="en-US" sz="2600" dirty="0" smtClean="0">
                <a:latin typeface="+mn-lt"/>
                <a:cs typeface="Times New Roman" pitchFamily="18" charset="0"/>
              </a:rPr>
              <a:t> number </a:t>
            </a:r>
            <a:r>
              <a:rPr lang="en-US" sz="2600" dirty="0">
                <a:latin typeface="+mn-lt"/>
                <a:cs typeface="Times New Roman" pitchFamily="18" charset="0"/>
              </a:rPr>
              <a:t>of</a:t>
            </a:r>
            <a:r>
              <a:rPr lang="en-US" sz="2600" dirty="0" smtClean="0">
                <a:latin typeface="+mn-lt"/>
                <a:cs typeface="Times New Roman" pitchFamily="18" charset="0"/>
              </a:rPr>
              <a:t> consumers </a:t>
            </a:r>
            <a:r>
              <a:rPr lang="en-US" sz="2600" dirty="0">
                <a:latin typeface="+mn-lt"/>
                <a:cs typeface="Times New Roman" pitchFamily="18" charset="0"/>
              </a:rPr>
              <a:t>in </a:t>
            </a:r>
            <a:r>
              <a:rPr lang="en-US" sz="2600" dirty="0" smtClean="0">
                <a:latin typeface="+mn-lt"/>
                <a:cs typeface="Times New Roman" pitchFamily="18" charset="0"/>
              </a:rPr>
              <a:t>the market</a:t>
            </a:r>
            <a:endParaRPr lang="en-US" sz="2600" dirty="0">
              <a:latin typeface="+mn-lt"/>
            </a:endParaRPr>
          </a:p>
        </p:txBody>
      </p:sp>
    </p:spTree>
    <p:extLst>
      <p:ext uri="{BB962C8B-B14F-4D97-AF65-F5344CB8AC3E}">
        <p14:creationId xmlns:p14="http://schemas.microsoft.com/office/powerpoint/2010/main" val="27351586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152400"/>
            <a:ext cx="3733800" cy="3086100"/>
          </a:xfrm>
          <a:prstGeom prst="rect">
            <a:avLst/>
          </a:prstGeom>
        </p:spPr>
      </p:pic>
      <p:pic>
        <p:nvPicPr>
          <p:cNvPr id="3" name="Picture 2"/>
          <p:cNvPicPr>
            <a:picLocks noChangeAspect="1"/>
          </p:cNvPicPr>
          <p:nvPr/>
        </p:nvPicPr>
        <p:blipFill>
          <a:blip r:embed="rId3"/>
          <a:stretch>
            <a:fillRect/>
          </a:stretch>
        </p:blipFill>
        <p:spPr>
          <a:xfrm>
            <a:off x="4572000" y="152400"/>
            <a:ext cx="4191000" cy="3086100"/>
          </a:xfrm>
          <a:prstGeom prst="rect">
            <a:avLst/>
          </a:prstGeom>
        </p:spPr>
      </p:pic>
      <p:pic>
        <p:nvPicPr>
          <p:cNvPr id="4" name="Picture 3"/>
          <p:cNvPicPr>
            <a:picLocks noChangeAspect="1"/>
          </p:cNvPicPr>
          <p:nvPr/>
        </p:nvPicPr>
        <p:blipFill>
          <a:blip r:embed="rId4"/>
          <a:stretch>
            <a:fillRect/>
          </a:stretch>
        </p:blipFill>
        <p:spPr>
          <a:xfrm>
            <a:off x="456298" y="3657600"/>
            <a:ext cx="8231404" cy="3100107"/>
          </a:xfrm>
          <a:prstGeom prst="rect">
            <a:avLst/>
          </a:prstGeom>
        </p:spPr>
      </p:pic>
    </p:spTree>
    <p:extLst>
      <p:ext uri="{BB962C8B-B14F-4D97-AF65-F5344CB8AC3E}">
        <p14:creationId xmlns:p14="http://schemas.microsoft.com/office/powerpoint/2010/main" val="67643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4" name="Text Box 8"/>
          <p:cNvSpPr txBox="1">
            <a:spLocks noChangeArrowheads="1"/>
          </p:cNvSpPr>
          <p:nvPr/>
        </p:nvSpPr>
        <p:spPr bwMode="auto">
          <a:xfrm>
            <a:off x="1143000" y="5410200"/>
            <a:ext cx="8229600" cy="830997"/>
          </a:xfrm>
          <a:prstGeom prst="rect">
            <a:avLst/>
          </a:prstGeom>
          <a:noFill/>
          <a:ln w="9525">
            <a:noFill/>
            <a:miter lim="800000"/>
            <a:headEnd/>
            <a:tailEnd/>
          </a:ln>
        </p:spPr>
        <p:txBody>
          <a:bodyPr>
            <a:spAutoFit/>
          </a:bodyPr>
          <a:lstStyle/>
          <a:p>
            <a:pPr eaLnBrk="0" hangingPunct="0">
              <a:spcBef>
                <a:spcPct val="50000"/>
              </a:spcBef>
            </a:pPr>
            <a:r>
              <a:rPr lang="en-US" sz="2400" dirty="0"/>
              <a:t>umber of producers – </a:t>
            </a:r>
            <a:r>
              <a:rPr lang="en-US" sz="2400" dirty="0" smtClean="0"/>
              <a:t>More suppliers leads to an increase in supply; less suppliers leads to a decrease in supply</a:t>
            </a:r>
            <a:endParaRPr lang="en-US" sz="2400" dirty="0"/>
          </a:p>
        </p:txBody>
      </p:sp>
    </p:spTree>
    <p:extLst>
      <p:ext uri="{BB962C8B-B14F-4D97-AF65-F5344CB8AC3E}">
        <p14:creationId xmlns:p14="http://schemas.microsoft.com/office/powerpoint/2010/main" val="3790934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4"/>
                                        </p:tgtEl>
                                        <p:attrNameLst>
                                          <p:attrName>style.visibility</p:attrName>
                                        </p:attrNameLst>
                                      </p:cBhvr>
                                      <p:to>
                                        <p:strVal val="visible"/>
                                      </p:to>
                                    </p:set>
                                    <p:anim calcmode="lin" valueType="num">
                                      <p:cBhvr additive="base">
                                        <p:cTn id="7" dur="500" fill="hold"/>
                                        <p:tgtEl>
                                          <p:spTgt spid="80904"/>
                                        </p:tgtEl>
                                        <p:attrNameLst>
                                          <p:attrName>ppt_x</p:attrName>
                                        </p:attrNameLst>
                                      </p:cBhvr>
                                      <p:tavLst>
                                        <p:tav tm="0">
                                          <p:val>
                                            <p:strVal val="#ppt_x"/>
                                          </p:val>
                                        </p:tav>
                                        <p:tav tm="100000">
                                          <p:val>
                                            <p:strVal val="#ppt_x"/>
                                          </p:val>
                                        </p:tav>
                                      </p:tavLst>
                                    </p:anim>
                                    <p:anim calcmode="lin" valueType="num">
                                      <p:cBhvr additive="base">
                                        <p:cTn id="8" dur="500" fill="hold"/>
                                        <p:tgtEl>
                                          <p:spTgt spid="809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7881773" cy="923330"/>
          </a:xfrm>
          <a:prstGeom prst="rect">
            <a:avLst/>
          </a:prstGeom>
          <a:noFill/>
        </p:spPr>
        <p:txBody>
          <a:bodyPr wrap="none" lIns="91440" tIns="45720" rIns="91440" bIns="45720">
            <a:spAutoFit/>
          </a:bodyPr>
          <a:lstStyle/>
          <a:p>
            <a:pPr algn="ctr"/>
            <a:r>
              <a:rPr lang="en-US" sz="54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Suppliers Enter the Market</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pic>
        <p:nvPicPr>
          <p:cNvPr id="3" name="Picture 2"/>
          <p:cNvPicPr>
            <a:picLocks noChangeAspect="1"/>
          </p:cNvPicPr>
          <p:nvPr/>
        </p:nvPicPr>
        <p:blipFill>
          <a:blip r:embed="rId2"/>
          <a:stretch>
            <a:fillRect/>
          </a:stretch>
        </p:blipFill>
        <p:spPr>
          <a:xfrm>
            <a:off x="2705100" y="1453761"/>
            <a:ext cx="3276600" cy="2019300"/>
          </a:xfrm>
          <a:prstGeom prst="rect">
            <a:avLst/>
          </a:prstGeom>
        </p:spPr>
      </p:pic>
      <p:pic>
        <p:nvPicPr>
          <p:cNvPr id="4" name="Picture 3"/>
          <p:cNvPicPr>
            <a:picLocks noChangeAspect="1"/>
          </p:cNvPicPr>
          <p:nvPr/>
        </p:nvPicPr>
        <p:blipFill>
          <a:blip r:embed="rId3"/>
          <a:stretch>
            <a:fillRect/>
          </a:stretch>
        </p:blipFill>
        <p:spPr>
          <a:xfrm>
            <a:off x="6324600" y="1143000"/>
            <a:ext cx="2457450" cy="1468771"/>
          </a:xfrm>
          <a:prstGeom prst="rect">
            <a:avLst/>
          </a:prstGeom>
        </p:spPr>
      </p:pic>
      <p:pic>
        <p:nvPicPr>
          <p:cNvPr id="5" name="Picture 4"/>
          <p:cNvPicPr>
            <a:picLocks noChangeAspect="1"/>
          </p:cNvPicPr>
          <p:nvPr/>
        </p:nvPicPr>
        <p:blipFill>
          <a:blip r:embed="rId4"/>
          <a:stretch>
            <a:fillRect/>
          </a:stretch>
        </p:blipFill>
        <p:spPr>
          <a:xfrm>
            <a:off x="533401" y="1185315"/>
            <a:ext cx="1828800" cy="2091285"/>
          </a:xfrm>
          <a:prstGeom prst="rect">
            <a:avLst/>
          </a:prstGeom>
        </p:spPr>
      </p:pic>
      <p:pic>
        <p:nvPicPr>
          <p:cNvPr id="6" name="Picture 5"/>
          <p:cNvPicPr>
            <a:picLocks noChangeAspect="1"/>
          </p:cNvPicPr>
          <p:nvPr/>
        </p:nvPicPr>
        <p:blipFill>
          <a:blip r:embed="rId5"/>
          <a:stretch>
            <a:fillRect/>
          </a:stretch>
        </p:blipFill>
        <p:spPr>
          <a:xfrm>
            <a:off x="381001" y="3657600"/>
            <a:ext cx="8401050" cy="3089767"/>
          </a:xfrm>
          <a:prstGeom prst="rect">
            <a:avLst/>
          </a:prstGeom>
        </p:spPr>
      </p:pic>
    </p:spTree>
    <p:extLst>
      <p:ext uri="{BB962C8B-B14F-4D97-AF65-F5344CB8AC3E}">
        <p14:creationId xmlns:p14="http://schemas.microsoft.com/office/powerpoint/2010/main" val="63317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7374071" cy="923330"/>
          </a:xfrm>
          <a:prstGeom prst="rect">
            <a:avLst/>
          </a:prstGeom>
          <a:noFill/>
        </p:spPr>
        <p:txBody>
          <a:bodyPr wrap="none" lIns="91440" tIns="45720" rIns="91440" bIns="45720">
            <a:spAutoFit/>
          </a:bodyPr>
          <a:lstStyle/>
          <a:p>
            <a:pPr algn="ctr"/>
            <a:r>
              <a:rPr lang="en-US" sz="54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Suppliers Exit the market</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pic>
        <p:nvPicPr>
          <p:cNvPr id="3" name="Picture 2"/>
          <p:cNvPicPr>
            <a:picLocks noChangeAspect="1"/>
          </p:cNvPicPr>
          <p:nvPr/>
        </p:nvPicPr>
        <p:blipFill>
          <a:blip r:embed="rId2"/>
          <a:stretch>
            <a:fillRect/>
          </a:stretch>
        </p:blipFill>
        <p:spPr>
          <a:xfrm>
            <a:off x="6934200" y="3657600"/>
            <a:ext cx="1971675" cy="3105150"/>
          </a:xfrm>
          <a:prstGeom prst="rect">
            <a:avLst/>
          </a:prstGeom>
        </p:spPr>
      </p:pic>
      <p:pic>
        <p:nvPicPr>
          <p:cNvPr id="4" name="Picture 3"/>
          <p:cNvPicPr>
            <a:picLocks noChangeAspect="1"/>
          </p:cNvPicPr>
          <p:nvPr/>
        </p:nvPicPr>
        <p:blipFill>
          <a:blip r:embed="rId3"/>
          <a:stretch>
            <a:fillRect/>
          </a:stretch>
        </p:blipFill>
        <p:spPr>
          <a:xfrm>
            <a:off x="76200" y="3634451"/>
            <a:ext cx="3048000" cy="3048000"/>
          </a:xfrm>
          <a:prstGeom prst="rect">
            <a:avLst/>
          </a:prstGeom>
        </p:spPr>
      </p:pic>
      <p:pic>
        <p:nvPicPr>
          <p:cNvPr id="5" name="Picture 4"/>
          <p:cNvPicPr>
            <a:picLocks noChangeAspect="1"/>
          </p:cNvPicPr>
          <p:nvPr/>
        </p:nvPicPr>
        <p:blipFill>
          <a:blip r:embed="rId4"/>
          <a:stretch>
            <a:fillRect/>
          </a:stretch>
        </p:blipFill>
        <p:spPr>
          <a:xfrm>
            <a:off x="3505200" y="3657600"/>
            <a:ext cx="2700337" cy="2952750"/>
          </a:xfrm>
          <a:prstGeom prst="rect">
            <a:avLst/>
          </a:prstGeom>
        </p:spPr>
      </p:pic>
      <p:pic>
        <p:nvPicPr>
          <p:cNvPr id="6" name="Picture 5"/>
          <p:cNvPicPr>
            <a:picLocks noChangeAspect="1"/>
          </p:cNvPicPr>
          <p:nvPr/>
        </p:nvPicPr>
        <p:blipFill>
          <a:blip r:embed="rId5"/>
          <a:stretch>
            <a:fillRect/>
          </a:stretch>
        </p:blipFill>
        <p:spPr>
          <a:xfrm>
            <a:off x="685800" y="838200"/>
            <a:ext cx="7520048" cy="2731097"/>
          </a:xfrm>
          <a:prstGeom prst="rect">
            <a:avLst/>
          </a:prstGeom>
        </p:spPr>
      </p:pic>
    </p:spTree>
    <p:extLst>
      <p:ext uri="{BB962C8B-B14F-4D97-AF65-F5344CB8AC3E}">
        <p14:creationId xmlns:p14="http://schemas.microsoft.com/office/powerpoint/2010/main" val="34446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2" name="Text Box 6"/>
          <p:cNvSpPr txBox="1">
            <a:spLocks noChangeArrowheads="1"/>
          </p:cNvSpPr>
          <p:nvPr/>
        </p:nvSpPr>
        <p:spPr bwMode="auto">
          <a:xfrm>
            <a:off x="1066800" y="6096000"/>
            <a:ext cx="8077200" cy="457200"/>
          </a:xfrm>
          <a:prstGeom prst="rect">
            <a:avLst/>
          </a:prstGeom>
          <a:noFill/>
          <a:ln w="9525">
            <a:noFill/>
            <a:miter lim="800000"/>
            <a:headEnd/>
            <a:tailEnd/>
          </a:ln>
        </p:spPr>
        <p:txBody>
          <a:bodyPr>
            <a:spAutoFit/>
          </a:bodyPr>
          <a:lstStyle/>
          <a:p>
            <a:pPr eaLnBrk="0" hangingPunct="0">
              <a:spcBef>
                <a:spcPct val="50000"/>
              </a:spcBef>
            </a:pPr>
            <a:r>
              <a:rPr lang="en-US" sz="2400" dirty="0" err="1"/>
              <a:t>echnology</a:t>
            </a:r>
            <a:r>
              <a:rPr lang="en-US" sz="2400" dirty="0"/>
              <a:t> or training – direct relationship to supply</a:t>
            </a:r>
          </a:p>
        </p:txBody>
      </p:sp>
    </p:spTree>
    <p:extLst>
      <p:ext uri="{BB962C8B-B14F-4D97-AF65-F5344CB8AC3E}">
        <p14:creationId xmlns:p14="http://schemas.microsoft.com/office/powerpoint/2010/main" val="8214282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2"/>
                                        </p:tgtEl>
                                        <p:attrNameLst>
                                          <p:attrName>style.visibility</p:attrName>
                                        </p:attrNameLst>
                                      </p:cBhvr>
                                      <p:to>
                                        <p:strVal val="visible"/>
                                      </p:to>
                                    </p:set>
                                    <p:anim calcmode="lin" valueType="num">
                                      <p:cBhvr additive="base">
                                        <p:cTn id="7" dur="500" fill="hold"/>
                                        <p:tgtEl>
                                          <p:spTgt spid="80902"/>
                                        </p:tgtEl>
                                        <p:attrNameLst>
                                          <p:attrName>ppt_x</p:attrName>
                                        </p:attrNameLst>
                                      </p:cBhvr>
                                      <p:tavLst>
                                        <p:tav tm="0">
                                          <p:val>
                                            <p:strVal val="#ppt_x"/>
                                          </p:val>
                                        </p:tav>
                                        <p:tav tm="100000">
                                          <p:val>
                                            <p:strVal val="#ppt_x"/>
                                          </p:val>
                                        </p:tav>
                                      </p:tavLst>
                                    </p:anim>
                                    <p:anim calcmode="lin" valueType="num">
                                      <p:cBhvr additive="base">
                                        <p:cTn id="8" dur="500" fill="hold"/>
                                        <p:tgtEl>
                                          <p:spTgt spid="809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1197" y="57884"/>
            <a:ext cx="8169348" cy="64623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609600"/>
            <a:ext cx="3844156" cy="3048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3872" y="609600"/>
            <a:ext cx="3844156" cy="3048000"/>
          </a:xfrm>
          <a:prstGeom prst="rect">
            <a:avLst/>
          </a:prstGeom>
        </p:spPr>
      </p:pic>
      <p:pic>
        <p:nvPicPr>
          <p:cNvPr id="7" name="Picture 6"/>
          <p:cNvPicPr>
            <a:picLocks noChangeAspect="1"/>
          </p:cNvPicPr>
          <p:nvPr/>
        </p:nvPicPr>
        <p:blipFill>
          <a:blip r:embed="rId5"/>
          <a:stretch>
            <a:fillRect/>
          </a:stretch>
        </p:blipFill>
        <p:spPr>
          <a:xfrm>
            <a:off x="405371" y="3886200"/>
            <a:ext cx="8180593" cy="2819400"/>
          </a:xfrm>
          <a:prstGeom prst="rect">
            <a:avLst/>
          </a:prstGeom>
        </p:spPr>
      </p:pic>
    </p:spTree>
    <p:extLst>
      <p:ext uri="{BB962C8B-B14F-4D97-AF65-F5344CB8AC3E}">
        <p14:creationId xmlns:p14="http://schemas.microsoft.com/office/powerpoint/2010/main" val="137482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22238"/>
            <a:ext cx="7848600" cy="1096962"/>
          </a:xfrm>
        </p:spPr>
        <p:txBody>
          <a:bodyPr>
            <a:normAutofit/>
          </a:bodyPr>
          <a:lstStyle/>
          <a:p>
            <a:r>
              <a:rPr lang="en-US" sz="3500" dirty="0" smtClean="0"/>
              <a:t>Determinants of Supply </a:t>
            </a:r>
            <a:r>
              <a:rPr lang="en-US" sz="2800" dirty="0" smtClean="0"/>
              <a:t/>
            </a:r>
            <a:br>
              <a:rPr lang="en-US" sz="2800" dirty="0" smtClean="0"/>
            </a:br>
            <a:r>
              <a:rPr lang="en-US" sz="2800" dirty="0" smtClean="0"/>
              <a:t>(from Cannon)</a:t>
            </a:r>
          </a:p>
        </p:txBody>
      </p:sp>
      <p:sp>
        <p:nvSpPr>
          <p:cNvPr id="36867" name="Rectangle 3"/>
          <p:cNvSpPr>
            <a:spLocks noGrp="1" noChangeArrowheads="1"/>
          </p:cNvSpPr>
          <p:nvPr>
            <p:ph idx="1"/>
          </p:nvPr>
        </p:nvSpPr>
        <p:spPr>
          <a:xfrm>
            <a:off x="381000" y="1295400"/>
            <a:ext cx="1143000" cy="5562600"/>
          </a:xfrm>
        </p:spPr>
        <p:txBody>
          <a:bodyPr>
            <a:normAutofit/>
          </a:bodyPr>
          <a:lstStyle/>
          <a:p>
            <a:pPr>
              <a:lnSpc>
                <a:spcPct val="90000"/>
              </a:lnSpc>
            </a:pPr>
            <a:r>
              <a:rPr lang="en-US" sz="3500" smtClean="0"/>
              <a:t>G </a:t>
            </a:r>
          </a:p>
          <a:p>
            <a:pPr>
              <a:lnSpc>
                <a:spcPct val="90000"/>
              </a:lnSpc>
            </a:pPr>
            <a:endParaRPr lang="en-US" sz="3500" smtClean="0"/>
          </a:p>
          <a:p>
            <a:pPr>
              <a:lnSpc>
                <a:spcPct val="90000"/>
              </a:lnSpc>
            </a:pPr>
            <a:endParaRPr lang="en-US" sz="3500" smtClean="0"/>
          </a:p>
          <a:p>
            <a:pPr>
              <a:lnSpc>
                <a:spcPct val="90000"/>
              </a:lnSpc>
            </a:pPr>
            <a:r>
              <a:rPr lang="en-US" sz="3500" smtClean="0"/>
              <a:t>R</a:t>
            </a:r>
          </a:p>
          <a:p>
            <a:pPr>
              <a:lnSpc>
                <a:spcPct val="90000"/>
              </a:lnSpc>
            </a:pPr>
            <a:endParaRPr lang="en-US" sz="1600" smtClean="0"/>
          </a:p>
          <a:p>
            <a:pPr>
              <a:lnSpc>
                <a:spcPct val="90000"/>
              </a:lnSpc>
            </a:pPr>
            <a:endParaRPr lang="en-US" sz="3500" smtClean="0"/>
          </a:p>
          <a:p>
            <a:pPr>
              <a:lnSpc>
                <a:spcPct val="90000"/>
              </a:lnSpc>
            </a:pPr>
            <a:r>
              <a:rPr lang="en-US" sz="3500" smtClean="0"/>
              <a:t>E</a:t>
            </a:r>
          </a:p>
          <a:p>
            <a:pPr>
              <a:lnSpc>
                <a:spcPct val="90000"/>
              </a:lnSpc>
            </a:pPr>
            <a:endParaRPr lang="en-US" sz="1600" smtClean="0"/>
          </a:p>
          <a:p>
            <a:pPr>
              <a:lnSpc>
                <a:spcPct val="90000"/>
              </a:lnSpc>
            </a:pPr>
            <a:r>
              <a:rPr lang="en-US" sz="3500" smtClean="0"/>
              <a:t>N</a:t>
            </a:r>
          </a:p>
          <a:p>
            <a:pPr>
              <a:lnSpc>
                <a:spcPct val="90000"/>
              </a:lnSpc>
            </a:pPr>
            <a:endParaRPr lang="en-US" sz="1200" smtClean="0"/>
          </a:p>
          <a:p>
            <a:pPr>
              <a:lnSpc>
                <a:spcPct val="90000"/>
              </a:lnSpc>
            </a:pPr>
            <a:r>
              <a:rPr lang="en-US" sz="3500" smtClean="0"/>
              <a:t>T</a:t>
            </a:r>
          </a:p>
        </p:txBody>
      </p:sp>
      <p:sp>
        <p:nvSpPr>
          <p:cNvPr id="80900" name="Text Box 4"/>
          <p:cNvSpPr txBox="1">
            <a:spLocks noChangeArrowheads="1"/>
          </p:cNvSpPr>
          <p:nvPr/>
        </p:nvSpPr>
        <p:spPr bwMode="auto">
          <a:xfrm>
            <a:off x="1219200" y="1295400"/>
            <a:ext cx="7924800" cy="1830388"/>
          </a:xfrm>
          <a:prstGeom prst="rect">
            <a:avLst/>
          </a:prstGeom>
          <a:noFill/>
          <a:ln w="9525">
            <a:noFill/>
            <a:miter lim="800000"/>
            <a:headEnd/>
            <a:tailEnd/>
          </a:ln>
        </p:spPr>
        <p:txBody>
          <a:bodyPr>
            <a:spAutoFit/>
          </a:bodyPr>
          <a:lstStyle/>
          <a:p>
            <a:pPr eaLnBrk="0" hangingPunct="0">
              <a:spcBef>
                <a:spcPct val="50000"/>
              </a:spcBef>
            </a:pPr>
            <a:r>
              <a:rPr lang="en-US" sz="2400"/>
              <a:t>overnment decisions</a:t>
            </a:r>
          </a:p>
          <a:p>
            <a:r>
              <a:rPr lang="en-US" u="sng">
                <a:solidFill>
                  <a:srgbClr val="260AF6"/>
                </a:solidFill>
                <a:latin typeface="Times New Roman" pitchFamily="18" charset="0"/>
              </a:rPr>
              <a:t>TAXES</a:t>
            </a:r>
            <a:r>
              <a:rPr lang="en-US">
                <a:latin typeface="Times New Roman" pitchFamily="18" charset="0"/>
              </a:rPr>
              <a:t> – taxes increase, supply decreases; taxes decrease, supply increases</a:t>
            </a:r>
          </a:p>
          <a:p>
            <a:r>
              <a:rPr lang="en-US" u="sng">
                <a:solidFill>
                  <a:srgbClr val="260AF6"/>
                </a:solidFill>
                <a:latin typeface="Times New Roman" pitchFamily="18" charset="0"/>
              </a:rPr>
              <a:t>SUBSIDIES</a:t>
            </a:r>
            <a:r>
              <a:rPr lang="en-US">
                <a:latin typeface="Times New Roman" pitchFamily="18" charset="0"/>
              </a:rPr>
              <a:t> –subsidies </a:t>
            </a:r>
            <a:r>
              <a:rPr lang="en-US" u="sng">
                <a:solidFill>
                  <a:srgbClr val="260AF6"/>
                </a:solidFill>
                <a:latin typeface="Times New Roman" pitchFamily="18" charset="0"/>
              </a:rPr>
              <a:t>increase,</a:t>
            </a:r>
            <a:r>
              <a:rPr lang="en-US">
                <a:latin typeface="Times New Roman" pitchFamily="18" charset="0"/>
              </a:rPr>
              <a:t> supply </a:t>
            </a:r>
            <a:r>
              <a:rPr lang="en-US" u="sng">
                <a:solidFill>
                  <a:srgbClr val="260AF6"/>
                </a:solidFill>
                <a:latin typeface="Times New Roman" pitchFamily="18" charset="0"/>
              </a:rPr>
              <a:t>increases</a:t>
            </a:r>
            <a:r>
              <a:rPr lang="en-US">
                <a:latin typeface="Times New Roman" pitchFamily="18" charset="0"/>
              </a:rPr>
              <a:t>; subsidies decrease, supply decreases</a:t>
            </a:r>
          </a:p>
          <a:p>
            <a:r>
              <a:rPr lang="en-US" u="sng">
                <a:solidFill>
                  <a:srgbClr val="260AF6"/>
                </a:solidFill>
                <a:latin typeface="Times New Roman" pitchFamily="18" charset="0"/>
              </a:rPr>
              <a:t>REGULATIONS</a:t>
            </a:r>
            <a:r>
              <a:rPr lang="en-US">
                <a:latin typeface="Times New Roman" pitchFamily="18" charset="0"/>
              </a:rPr>
              <a:t> – regulations increase, supply decreases; regulations</a:t>
            </a:r>
            <a:r>
              <a:rPr lang="en-US"/>
              <a:t> decrease, supply increases</a:t>
            </a:r>
          </a:p>
        </p:txBody>
      </p:sp>
      <p:sp>
        <p:nvSpPr>
          <p:cNvPr id="80901" name="Text Box 5"/>
          <p:cNvSpPr txBox="1">
            <a:spLocks noChangeArrowheads="1"/>
          </p:cNvSpPr>
          <p:nvPr/>
        </p:nvSpPr>
        <p:spPr bwMode="auto">
          <a:xfrm>
            <a:off x="1143000" y="3124200"/>
            <a:ext cx="8229600" cy="1554163"/>
          </a:xfrm>
          <a:prstGeom prst="rect">
            <a:avLst/>
          </a:prstGeom>
          <a:noFill/>
          <a:ln w="9525">
            <a:noFill/>
            <a:miter lim="800000"/>
            <a:headEnd/>
            <a:tailEnd/>
          </a:ln>
        </p:spPr>
        <p:txBody>
          <a:bodyPr>
            <a:spAutoFit/>
          </a:bodyPr>
          <a:lstStyle/>
          <a:p>
            <a:pPr eaLnBrk="0" hangingPunct="0">
              <a:spcBef>
                <a:spcPct val="50000"/>
              </a:spcBef>
            </a:pPr>
            <a:r>
              <a:rPr lang="en-US" sz="2400"/>
              <a:t>esource prices or availability -  </a:t>
            </a:r>
          </a:p>
          <a:p>
            <a:pPr>
              <a:buFontTx/>
              <a:buChar char="•"/>
            </a:pPr>
            <a:r>
              <a:rPr lang="en-US"/>
              <a:t>resource prices have an </a:t>
            </a:r>
            <a:r>
              <a:rPr lang="en-US" u="sng">
                <a:solidFill>
                  <a:srgbClr val="260AF6"/>
                </a:solidFill>
              </a:rPr>
              <a:t>inverse</a:t>
            </a:r>
            <a:r>
              <a:rPr lang="en-US"/>
              <a:t> relationship with supply</a:t>
            </a:r>
          </a:p>
          <a:p>
            <a:pPr>
              <a:buFontTx/>
              <a:buChar char="•"/>
            </a:pPr>
            <a:r>
              <a:rPr lang="en-US"/>
              <a:t>resource availability has a </a:t>
            </a:r>
            <a:r>
              <a:rPr lang="en-US" u="sng">
                <a:solidFill>
                  <a:srgbClr val="260AF6"/>
                </a:solidFill>
              </a:rPr>
              <a:t>direct</a:t>
            </a:r>
            <a:r>
              <a:rPr lang="en-US"/>
              <a:t> relationship with supply</a:t>
            </a:r>
            <a:endParaRPr lang="en-US" sz="2000" i="1"/>
          </a:p>
          <a:p>
            <a:pPr eaLnBrk="0" hangingPunct="0">
              <a:spcBef>
                <a:spcPct val="50000"/>
              </a:spcBef>
            </a:pPr>
            <a:r>
              <a:rPr lang="en-US" sz="2400"/>
              <a:t>	</a:t>
            </a:r>
          </a:p>
        </p:txBody>
      </p:sp>
      <p:sp>
        <p:nvSpPr>
          <p:cNvPr id="80902" name="Text Box 6"/>
          <p:cNvSpPr txBox="1">
            <a:spLocks noChangeArrowheads="1"/>
          </p:cNvSpPr>
          <p:nvPr/>
        </p:nvSpPr>
        <p:spPr bwMode="auto">
          <a:xfrm>
            <a:off x="1066800" y="6096000"/>
            <a:ext cx="8077200" cy="457200"/>
          </a:xfrm>
          <a:prstGeom prst="rect">
            <a:avLst/>
          </a:prstGeom>
          <a:noFill/>
          <a:ln w="9525">
            <a:noFill/>
            <a:miter lim="800000"/>
            <a:headEnd/>
            <a:tailEnd/>
          </a:ln>
        </p:spPr>
        <p:txBody>
          <a:bodyPr>
            <a:spAutoFit/>
          </a:bodyPr>
          <a:lstStyle/>
          <a:p>
            <a:pPr eaLnBrk="0" hangingPunct="0">
              <a:spcBef>
                <a:spcPct val="50000"/>
              </a:spcBef>
            </a:pPr>
            <a:r>
              <a:rPr lang="en-US" sz="2400"/>
              <a:t>echnology or training – direct relationship to supply</a:t>
            </a:r>
          </a:p>
        </p:txBody>
      </p:sp>
      <p:sp>
        <p:nvSpPr>
          <p:cNvPr id="80903" name="Text Box 7"/>
          <p:cNvSpPr txBox="1">
            <a:spLocks noChangeArrowheads="1"/>
          </p:cNvSpPr>
          <p:nvPr/>
        </p:nvSpPr>
        <p:spPr bwMode="auto">
          <a:xfrm>
            <a:off x="1143000" y="4419600"/>
            <a:ext cx="7239000" cy="1006475"/>
          </a:xfrm>
          <a:prstGeom prst="rect">
            <a:avLst/>
          </a:prstGeom>
          <a:noFill/>
          <a:ln w="9525">
            <a:noFill/>
            <a:miter lim="800000"/>
            <a:headEnd/>
            <a:tailEnd/>
          </a:ln>
        </p:spPr>
        <p:txBody>
          <a:bodyPr>
            <a:spAutoFit/>
          </a:bodyPr>
          <a:lstStyle/>
          <a:p>
            <a:r>
              <a:rPr lang="en-US" sz="2400"/>
              <a:t>xpectations – </a:t>
            </a:r>
            <a:r>
              <a:rPr lang="en-US"/>
              <a:t>expect to sell more, supply </a:t>
            </a:r>
            <a:r>
              <a:rPr lang="en-US" u="sng">
                <a:solidFill>
                  <a:srgbClr val="260AF6"/>
                </a:solidFill>
              </a:rPr>
              <a:t>increases</a:t>
            </a:r>
            <a:r>
              <a:rPr lang="en-US"/>
              <a:t>; expect to sell less, supply </a:t>
            </a:r>
            <a:r>
              <a:rPr lang="en-US" u="sng">
                <a:solidFill>
                  <a:srgbClr val="260AF6"/>
                </a:solidFill>
              </a:rPr>
              <a:t>decreases</a:t>
            </a:r>
            <a:r>
              <a:rPr lang="en-US"/>
              <a:t>; expect to sell at future higher prices, immediate supply decreases.</a:t>
            </a:r>
          </a:p>
        </p:txBody>
      </p:sp>
      <p:sp>
        <p:nvSpPr>
          <p:cNvPr id="80904" name="Text Box 8"/>
          <p:cNvSpPr txBox="1">
            <a:spLocks noChangeArrowheads="1"/>
          </p:cNvSpPr>
          <p:nvPr/>
        </p:nvSpPr>
        <p:spPr bwMode="auto">
          <a:xfrm>
            <a:off x="1143000" y="5410200"/>
            <a:ext cx="8229600" cy="457200"/>
          </a:xfrm>
          <a:prstGeom prst="rect">
            <a:avLst/>
          </a:prstGeom>
          <a:noFill/>
          <a:ln w="9525">
            <a:noFill/>
            <a:miter lim="800000"/>
            <a:headEnd/>
            <a:tailEnd/>
          </a:ln>
        </p:spPr>
        <p:txBody>
          <a:bodyPr>
            <a:spAutoFit/>
          </a:bodyPr>
          <a:lstStyle/>
          <a:p>
            <a:pPr eaLnBrk="0" hangingPunct="0">
              <a:spcBef>
                <a:spcPct val="50000"/>
              </a:spcBef>
            </a:pPr>
            <a:r>
              <a:rPr lang="en-US" sz="2400"/>
              <a:t>umber of producers – direct relationship to supply</a:t>
            </a:r>
          </a:p>
        </p:txBody>
      </p:sp>
    </p:spTree>
    <p:extLst>
      <p:ext uri="{BB962C8B-B14F-4D97-AF65-F5344CB8AC3E}">
        <p14:creationId xmlns:p14="http://schemas.microsoft.com/office/powerpoint/2010/main" val="13466052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901"/>
                                        </p:tgtEl>
                                        <p:attrNameLst>
                                          <p:attrName>style.visibility</p:attrName>
                                        </p:attrNameLst>
                                      </p:cBhvr>
                                      <p:to>
                                        <p:strVal val="visible"/>
                                      </p:to>
                                    </p:set>
                                    <p:anim calcmode="lin" valueType="num">
                                      <p:cBhvr additive="base">
                                        <p:cTn id="13" dur="500" fill="hold"/>
                                        <p:tgtEl>
                                          <p:spTgt spid="80901"/>
                                        </p:tgtEl>
                                        <p:attrNameLst>
                                          <p:attrName>ppt_x</p:attrName>
                                        </p:attrNameLst>
                                      </p:cBhvr>
                                      <p:tavLst>
                                        <p:tav tm="0">
                                          <p:val>
                                            <p:strVal val="#ppt_x"/>
                                          </p:val>
                                        </p:tav>
                                        <p:tav tm="100000">
                                          <p:val>
                                            <p:strVal val="#ppt_x"/>
                                          </p:val>
                                        </p:tav>
                                      </p:tavLst>
                                    </p:anim>
                                    <p:anim calcmode="lin" valueType="num">
                                      <p:cBhvr additive="base">
                                        <p:cTn id="14" dur="500" fill="hold"/>
                                        <p:tgtEl>
                                          <p:spTgt spid="8090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903"/>
                                        </p:tgtEl>
                                        <p:attrNameLst>
                                          <p:attrName>style.visibility</p:attrName>
                                        </p:attrNameLst>
                                      </p:cBhvr>
                                      <p:to>
                                        <p:strVal val="visible"/>
                                      </p:to>
                                    </p:set>
                                    <p:anim calcmode="lin" valueType="num">
                                      <p:cBhvr additive="base">
                                        <p:cTn id="19" dur="500" fill="hold"/>
                                        <p:tgtEl>
                                          <p:spTgt spid="80903"/>
                                        </p:tgtEl>
                                        <p:attrNameLst>
                                          <p:attrName>ppt_x</p:attrName>
                                        </p:attrNameLst>
                                      </p:cBhvr>
                                      <p:tavLst>
                                        <p:tav tm="0">
                                          <p:val>
                                            <p:strVal val="#ppt_x"/>
                                          </p:val>
                                        </p:tav>
                                        <p:tav tm="100000">
                                          <p:val>
                                            <p:strVal val="#ppt_x"/>
                                          </p:val>
                                        </p:tav>
                                      </p:tavLst>
                                    </p:anim>
                                    <p:anim calcmode="lin" valueType="num">
                                      <p:cBhvr additive="base">
                                        <p:cTn id="20" dur="500" fill="hold"/>
                                        <p:tgtEl>
                                          <p:spTgt spid="8090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0904"/>
                                        </p:tgtEl>
                                        <p:attrNameLst>
                                          <p:attrName>style.visibility</p:attrName>
                                        </p:attrNameLst>
                                      </p:cBhvr>
                                      <p:to>
                                        <p:strVal val="visible"/>
                                      </p:to>
                                    </p:set>
                                    <p:anim calcmode="lin" valueType="num">
                                      <p:cBhvr additive="base">
                                        <p:cTn id="25" dur="500" fill="hold"/>
                                        <p:tgtEl>
                                          <p:spTgt spid="80904"/>
                                        </p:tgtEl>
                                        <p:attrNameLst>
                                          <p:attrName>ppt_x</p:attrName>
                                        </p:attrNameLst>
                                      </p:cBhvr>
                                      <p:tavLst>
                                        <p:tav tm="0">
                                          <p:val>
                                            <p:strVal val="#ppt_x"/>
                                          </p:val>
                                        </p:tav>
                                        <p:tav tm="100000">
                                          <p:val>
                                            <p:strVal val="#ppt_x"/>
                                          </p:val>
                                        </p:tav>
                                      </p:tavLst>
                                    </p:anim>
                                    <p:anim calcmode="lin" valueType="num">
                                      <p:cBhvr additive="base">
                                        <p:cTn id="26" dur="500" fill="hold"/>
                                        <p:tgtEl>
                                          <p:spTgt spid="8090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0902"/>
                                        </p:tgtEl>
                                        <p:attrNameLst>
                                          <p:attrName>style.visibility</p:attrName>
                                        </p:attrNameLst>
                                      </p:cBhvr>
                                      <p:to>
                                        <p:strVal val="visible"/>
                                      </p:to>
                                    </p:set>
                                    <p:anim calcmode="lin" valueType="num">
                                      <p:cBhvr additive="base">
                                        <p:cTn id="31" dur="500" fill="hold"/>
                                        <p:tgtEl>
                                          <p:spTgt spid="80902"/>
                                        </p:tgtEl>
                                        <p:attrNameLst>
                                          <p:attrName>ppt_x</p:attrName>
                                        </p:attrNameLst>
                                      </p:cBhvr>
                                      <p:tavLst>
                                        <p:tav tm="0">
                                          <p:val>
                                            <p:strVal val="#ppt_x"/>
                                          </p:val>
                                        </p:tav>
                                        <p:tav tm="100000">
                                          <p:val>
                                            <p:strVal val="#ppt_x"/>
                                          </p:val>
                                        </p:tav>
                                      </p:tavLst>
                                    </p:anim>
                                    <p:anim calcmode="lin" valueType="num">
                                      <p:cBhvr additive="base">
                                        <p:cTn id="32" dur="500" fill="hold"/>
                                        <p:tgtEl>
                                          <p:spTgt spid="809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80901" grpId="0"/>
      <p:bldP spid="80902" grpId="0"/>
      <p:bldP spid="80903" grpId="0"/>
      <p:bldP spid="8090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3715"/>
            <a:ext cx="8229600" cy="566532"/>
          </a:xfrm>
        </p:spPr>
        <p:txBody>
          <a:bodyPr>
            <a:noAutofit/>
          </a:bodyPr>
          <a:lstStyle/>
          <a:p>
            <a:r>
              <a:rPr lang="en-US" cap="none" dirty="0" smtClean="0"/>
              <a:t>Shifts in Supply</a:t>
            </a:r>
            <a:endParaRPr lang="en-US" cap="none" dirty="0"/>
          </a:p>
        </p:txBody>
      </p:sp>
      <p:grpSp>
        <p:nvGrpSpPr>
          <p:cNvPr id="3" name="Group 10"/>
          <p:cNvGrpSpPr/>
          <p:nvPr/>
        </p:nvGrpSpPr>
        <p:grpSpPr>
          <a:xfrm>
            <a:off x="1113711" y="1397000"/>
            <a:ext cx="6506289" cy="4326354"/>
            <a:chOff x="1113711" y="1397000"/>
            <a:chExt cx="6506289" cy="4326354"/>
          </a:xfrm>
        </p:grpSpPr>
        <p:sp>
          <p:nvSpPr>
            <p:cNvPr id="20" name="TextBox 19"/>
            <p:cNvSpPr txBox="1"/>
            <p:nvPr/>
          </p:nvSpPr>
          <p:spPr>
            <a:xfrm rot="16200000">
              <a:off x="515562" y="3259723"/>
              <a:ext cx="1534851" cy="338554"/>
            </a:xfrm>
            <a:prstGeom prst="rect">
              <a:avLst/>
            </a:prstGeom>
            <a:noFill/>
          </p:spPr>
          <p:txBody>
            <a:bodyPr wrap="square" rtlCol="0">
              <a:spAutoFit/>
            </a:bodyPr>
            <a:lstStyle/>
            <a:p>
              <a:r>
                <a:rPr lang="en-US" sz="1600" b="1" smtClean="0">
                  <a:latin typeface="Trade Gothic LT Std Cn" pitchFamily="34" charset="0"/>
                  <a:cs typeface="Times New Roman" pitchFamily="18" charset="0"/>
                </a:rPr>
                <a:t>Supply </a:t>
              </a:r>
              <a:r>
                <a:rPr lang="en-US" sz="1600" b="1" dirty="0" smtClean="0">
                  <a:latin typeface="Trade Gothic LT Std Cn" pitchFamily="34" charset="0"/>
                  <a:cs typeface="Times New Roman" pitchFamily="18" charset="0"/>
                </a:rPr>
                <a:t>price</a:t>
              </a:r>
              <a:endParaRPr lang="en-US" sz="1600" b="1" dirty="0">
                <a:latin typeface="Trade Gothic LT Std Cn" pitchFamily="34" charset="0"/>
                <a:cs typeface="Times New Roman" pitchFamily="18" charset="0"/>
              </a:endParaRPr>
            </a:p>
          </p:txBody>
        </p:sp>
        <p:sp>
          <p:nvSpPr>
            <p:cNvPr id="21" name="TextBox 20"/>
            <p:cNvSpPr txBox="1"/>
            <p:nvPr/>
          </p:nvSpPr>
          <p:spPr>
            <a:xfrm>
              <a:off x="3112098" y="5384800"/>
              <a:ext cx="2919804" cy="338554"/>
            </a:xfrm>
            <a:prstGeom prst="rect">
              <a:avLst/>
            </a:prstGeom>
            <a:noFill/>
          </p:spPr>
          <p:txBody>
            <a:bodyPr wrap="square" rtlCol="0">
              <a:spAutoFit/>
            </a:bodyPr>
            <a:lstStyle/>
            <a:p>
              <a:r>
                <a:rPr lang="en-US" sz="1600" b="1" dirty="0" smtClean="0">
                  <a:latin typeface="Trade Gothic LT Std Cn" pitchFamily="34" charset="0"/>
                  <a:cs typeface="Times New Roman" pitchFamily="18" charset="0"/>
                </a:rPr>
                <a:t>Quantity of pecans per day</a:t>
              </a:r>
              <a:endParaRPr lang="en-US" sz="1600" b="1" dirty="0">
                <a:latin typeface="Trade Gothic LT Std Cn" pitchFamily="34" charset="0"/>
                <a:cs typeface="Times New Roman" pitchFamily="18" charset="0"/>
              </a:endParaRPr>
            </a:p>
          </p:txBody>
        </p:sp>
        <p:graphicFrame>
          <p:nvGraphicFramePr>
            <p:cNvPr id="22" name="Chart 21"/>
            <p:cNvGraphicFramePr/>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Straight Connector 6"/>
            <p:cNvCxnSpPr/>
            <p:nvPr/>
          </p:nvCxnSpPr>
          <p:spPr>
            <a:xfrm flipV="1">
              <a:off x="3429000" y="2438400"/>
              <a:ext cx="3276600" cy="2295864"/>
            </a:xfrm>
            <a:prstGeom prst="line">
              <a:avLst/>
            </a:prstGeom>
            <a:ln w="25400">
              <a:solidFill>
                <a:srgbClr val="E4701E"/>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962400" y="2438400"/>
              <a:ext cx="3352800" cy="2362200"/>
            </a:xfrm>
            <a:prstGeom prst="line">
              <a:avLst/>
            </a:prstGeom>
            <a:ln w="25400">
              <a:solidFill>
                <a:srgbClr val="E4701E"/>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01216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9.17</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321733" y="1052646"/>
            <a:ext cx="8382000" cy="954107"/>
          </a:xfrm>
          <a:prstGeom prst="rect">
            <a:avLst/>
          </a:prstGeom>
          <a:solidFill>
            <a:srgbClr val="FFFF00"/>
          </a:solidFill>
        </p:spPr>
        <p:txBody>
          <a:bodyPr wrap="square" rtlCol="0">
            <a:spAutoFit/>
          </a:bodyPr>
          <a:lstStyle/>
          <a:p>
            <a:pPr algn="ctr"/>
            <a:r>
              <a:rPr lang="en-US" sz="2800" dirty="0" smtClean="0"/>
              <a:t>Please write down the following Supply and Demand Schedules; graph the supply and demand curve</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733" y="2286000"/>
            <a:ext cx="8593666" cy="4267200"/>
          </a:xfrm>
          <a:prstGeom prst="rect">
            <a:avLst/>
          </a:prstGeom>
        </p:spPr>
      </p:pic>
    </p:spTree>
    <p:extLst>
      <p:ext uri="{BB962C8B-B14F-4D97-AF65-F5344CB8AC3E}">
        <p14:creationId xmlns:p14="http://schemas.microsoft.com/office/powerpoint/2010/main" val="3327407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9.18</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321733" y="1052646"/>
            <a:ext cx="8382000" cy="1200329"/>
          </a:xfrm>
          <a:prstGeom prst="rect">
            <a:avLst/>
          </a:prstGeom>
          <a:solidFill>
            <a:srgbClr val="FFFF00"/>
          </a:solidFill>
        </p:spPr>
        <p:txBody>
          <a:bodyPr wrap="square" rtlCol="0">
            <a:spAutoFit/>
          </a:bodyPr>
          <a:lstStyle/>
          <a:p>
            <a:pPr algn="ctr"/>
            <a:r>
              <a:rPr lang="en-US" sz="3600" dirty="0" smtClean="0"/>
              <a:t>On the graph paper provided, identify and label the following</a:t>
            </a:r>
          </a:p>
        </p:txBody>
      </p:sp>
      <p:sp>
        <p:nvSpPr>
          <p:cNvPr id="3" name="TextBox 2"/>
          <p:cNvSpPr txBox="1"/>
          <p:nvPr/>
        </p:nvSpPr>
        <p:spPr>
          <a:xfrm>
            <a:off x="947301" y="2667000"/>
            <a:ext cx="7696200" cy="3170099"/>
          </a:xfrm>
          <a:prstGeom prst="rect">
            <a:avLst/>
          </a:prstGeom>
          <a:noFill/>
        </p:spPr>
        <p:txBody>
          <a:bodyPr wrap="square" rtlCol="0">
            <a:spAutoFit/>
          </a:bodyPr>
          <a:lstStyle/>
          <a:p>
            <a:pPr marL="742950" indent="-742950">
              <a:buFont typeface="Wingdings" panose="05000000000000000000" pitchFamily="2" charset="2"/>
              <a:buChar char="q"/>
            </a:pPr>
            <a:r>
              <a:rPr lang="en-US" sz="4000" dirty="0" smtClean="0"/>
              <a:t>Supply Curve and Demand Curve</a:t>
            </a:r>
          </a:p>
          <a:p>
            <a:pPr marL="742950" indent="-742950">
              <a:buFont typeface="Wingdings" panose="05000000000000000000" pitchFamily="2" charset="2"/>
              <a:buChar char="q"/>
            </a:pPr>
            <a:endParaRPr lang="en-US" sz="4000" dirty="0"/>
          </a:p>
          <a:p>
            <a:pPr marL="742950" indent="-742950">
              <a:buFont typeface="Wingdings" panose="05000000000000000000" pitchFamily="2" charset="2"/>
              <a:buChar char="q"/>
            </a:pPr>
            <a:r>
              <a:rPr lang="en-US" sz="4000" dirty="0" smtClean="0"/>
              <a:t>the Equilibrium Point</a:t>
            </a:r>
          </a:p>
          <a:p>
            <a:pPr marL="742950" indent="-742950">
              <a:buFont typeface="Wingdings" panose="05000000000000000000" pitchFamily="2" charset="2"/>
              <a:buChar char="q"/>
            </a:pPr>
            <a:endParaRPr lang="en-US" sz="4000" dirty="0"/>
          </a:p>
          <a:p>
            <a:pPr marL="742950" indent="-742950">
              <a:buFont typeface="Wingdings" panose="05000000000000000000" pitchFamily="2" charset="2"/>
              <a:buChar char="q"/>
            </a:pPr>
            <a:r>
              <a:rPr lang="en-US" sz="4000" dirty="0" smtClean="0"/>
              <a:t>Shortage and Surplus areas </a:t>
            </a:r>
            <a:endParaRPr lang="en-US" sz="4000" dirty="0"/>
          </a:p>
        </p:txBody>
      </p:sp>
    </p:spTree>
    <p:extLst>
      <p:ext uri="{BB962C8B-B14F-4D97-AF65-F5344CB8AC3E}">
        <p14:creationId xmlns:p14="http://schemas.microsoft.com/office/powerpoint/2010/main" val="1192850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0962"/>
            <a:ext cx="8229600" cy="718932"/>
          </a:xfrm>
        </p:spPr>
        <p:txBody>
          <a:bodyPr>
            <a:normAutofit/>
          </a:bodyPr>
          <a:lstStyle/>
          <a:p>
            <a:r>
              <a:rPr lang="en-US" cap="none" dirty="0" smtClean="0"/>
              <a:t>Shifts in Demand </a:t>
            </a:r>
            <a:endParaRPr lang="en-US" cap="none" dirty="0"/>
          </a:p>
        </p:txBody>
      </p:sp>
      <p:sp>
        <p:nvSpPr>
          <p:cNvPr id="7" name="TextBox 6"/>
          <p:cNvSpPr txBox="1"/>
          <p:nvPr/>
        </p:nvSpPr>
        <p:spPr>
          <a:xfrm rot="16200000">
            <a:off x="469793" y="3259723"/>
            <a:ext cx="1634173" cy="338554"/>
          </a:xfrm>
          <a:prstGeom prst="rect">
            <a:avLst/>
          </a:prstGeom>
          <a:noFill/>
        </p:spPr>
        <p:txBody>
          <a:bodyPr wrap="square" rtlCol="0">
            <a:spAutoFit/>
          </a:bodyPr>
          <a:lstStyle/>
          <a:p>
            <a:r>
              <a:rPr lang="en-US" sz="1600" b="1" dirty="0" smtClean="0">
                <a:latin typeface="Trade Gothic LT Std Cn" pitchFamily="34" charset="0"/>
                <a:cs typeface="Times New Roman" pitchFamily="18" charset="0"/>
              </a:rPr>
              <a:t>Demand price</a:t>
            </a:r>
            <a:endParaRPr lang="en-US" sz="1600" b="1" dirty="0">
              <a:latin typeface="Trade Gothic LT Std Cn" pitchFamily="34" charset="0"/>
              <a:cs typeface="Times New Roman" pitchFamily="18" charset="0"/>
            </a:endParaRPr>
          </a:p>
        </p:txBody>
      </p:sp>
      <p:sp>
        <p:nvSpPr>
          <p:cNvPr id="21" name="TextBox 20"/>
          <p:cNvSpPr txBox="1"/>
          <p:nvPr/>
        </p:nvSpPr>
        <p:spPr>
          <a:xfrm>
            <a:off x="3162300" y="5372100"/>
            <a:ext cx="2819400" cy="338554"/>
          </a:xfrm>
          <a:prstGeom prst="rect">
            <a:avLst/>
          </a:prstGeom>
          <a:noFill/>
        </p:spPr>
        <p:txBody>
          <a:bodyPr wrap="square" rtlCol="0">
            <a:spAutoFit/>
          </a:bodyPr>
          <a:lstStyle/>
          <a:p>
            <a:r>
              <a:rPr lang="en-US" sz="1600" b="1" dirty="0" smtClean="0">
                <a:latin typeface="Trade Gothic LT Std Cn" pitchFamily="34" charset="0"/>
                <a:cs typeface="Times New Roman" pitchFamily="18" charset="0"/>
              </a:rPr>
              <a:t>Quantity of pecans per day</a:t>
            </a:r>
            <a:endParaRPr lang="en-US" sz="1600" b="1" dirty="0">
              <a:latin typeface="Trade Gothic LT Std Cn" pitchFamily="34" charset="0"/>
              <a:cs typeface="Times New Roman" pitchFamily="18" charset="0"/>
            </a:endParaRPr>
          </a:p>
        </p:txBody>
      </p:sp>
      <p:grpSp>
        <p:nvGrpSpPr>
          <p:cNvPr id="11" name="Group 10"/>
          <p:cNvGrpSpPr/>
          <p:nvPr/>
        </p:nvGrpSpPr>
        <p:grpSpPr>
          <a:xfrm>
            <a:off x="1447800" y="1397000"/>
            <a:ext cx="6096000" cy="4064000"/>
            <a:chOff x="1447800" y="1397000"/>
            <a:chExt cx="6096000" cy="4064000"/>
          </a:xfrm>
        </p:grpSpPr>
        <p:graphicFrame>
          <p:nvGraphicFramePr>
            <p:cNvPr id="22" name="Chart 21"/>
            <p:cNvGraphicFramePr/>
            <p:nvPr/>
          </p:nvGraphicFramePr>
          <p:xfrm>
            <a:off x="14478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a:off x="2424953" y="2819400"/>
              <a:ext cx="2819400" cy="2057400"/>
            </a:xfrm>
            <a:prstGeom prst="line">
              <a:avLst/>
            </a:prstGeom>
            <a:ln w="25400">
              <a:solidFill>
                <a:srgbClr val="E4701E"/>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438400" y="2057400"/>
              <a:ext cx="3930126" cy="2819400"/>
            </a:xfrm>
            <a:prstGeom prst="line">
              <a:avLst/>
            </a:prstGeom>
            <a:ln w="25400" cmpd="sng">
              <a:solidFill>
                <a:srgbClr val="E4701E"/>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67254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59340"/>
            <a:ext cx="8153400" cy="3108543"/>
          </a:xfrm>
          <a:prstGeom prst="rect">
            <a:avLst/>
          </a:prstGeom>
        </p:spPr>
        <p:txBody>
          <a:bodyPr wrap="square">
            <a:spAutoFit/>
          </a:bodyPr>
          <a:lstStyle/>
          <a:p>
            <a:r>
              <a:rPr lang="en-US" sz="2800" dirty="0">
                <a:solidFill>
                  <a:prstClr val="black"/>
                </a:solidFill>
              </a:rPr>
              <a:t>SSEMI3 The student will explain how markets, prices, and competition influence economic behavior. </a:t>
            </a:r>
          </a:p>
          <a:p>
            <a:r>
              <a:rPr lang="en-US" sz="2800" dirty="0">
                <a:solidFill>
                  <a:prstClr val="black"/>
                </a:solidFill>
              </a:rPr>
              <a:t> a. Identify and illustrate on a graph factors that cause changes in market supply and demand.</a:t>
            </a:r>
          </a:p>
          <a:p>
            <a:r>
              <a:rPr lang="en-US" sz="2800" dirty="0">
                <a:solidFill>
                  <a:prstClr val="black"/>
                </a:solidFill>
              </a:rPr>
              <a:t> b. </a:t>
            </a:r>
            <a:r>
              <a:rPr lang="en-US" sz="2800" u="sng" dirty="0">
                <a:solidFill>
                  <a:prstClr val="black"/>
                </a:solidFill>
              </a:rPr>
              <a:t>Explain and illustrate on a graph how price floors create surpluses and price ceilings create shortages.</a:t>
            </a:r>
          </a:p>
          <a:p>
            <a:r>
              <a:rPr lang="en-US" sz="2800" dirty="0">
                <a:solidFill>
                  <a:prstClr val="black"/>
                </a:solidFill>
              </a:rPr>
              <a:t> c. Define price elasticity of demand and supply. </a:t>
            </a:r>
          </a:p>
        </p:txBody>
      </p:sp>
      <p:sp>
        <p:nvSpPr>
          <p:cNvPr id="3" name="Rectangle 2"/>
          <p:cNvSpPr/>
          <p:nvPr/>
        </p:nvSpPr>
        <p:spPr>
          <a:xfrm>
            <a:off x="57022" y="609600"/>
            <a:ext cx="5386988" cy="923330"/>
          </a:xfrm>
          <a:prstGeom prst="rect">
            <a:avLst/>
          </a:prstGeom>
          <a:noFill/>
        </p:spPr>
        <p:txBody>
          <a:bodyPr wrap="none" lIns="91440" tIns="45720" rIns="91440" bIns="45720">
            <a:spAutoFit/>
          </a:bodyPr>
          <a:lstStyle/>
          <a:p>
            <a:pPr algn="ctr"/>
            <a:r>
              <a:rPr lang="en-US" sz="5400" b="1" dirty="0" smtClean="0">
                <a:ln w="6600">
                  <a:solidFill>
                    <a:srgbClr val="ED7D31"/>
                  </a:solidFill>
                  <a:prstDash val="solid"/>
                </a:ln>
                <a:solidFill>
                  <a:srgbClr val="FFFFFF"/>
                </a:solidFill>
                <a:effectLst>
                  <a:outerShdw dist="38100" dir="2700000" algn="tl" rotWithShape="0">
                    <a:srgbClr val="ED7D31"/>
                  </a:outerShdw>
                </a:effectLst>
              </a:rPr>
              <a:t>Today’s Objective:</a:t>
            </a:r>
            <a:endParaRPr lang="en-US" sz="5400" b="1" dirty="0">
              <a:ln w="6600">
                <a:solidFill>
                  <a:srgbClr val="ED7D31"/>
                </a:solidFill>
                <a:prstDash val="solid"/>
              </a:ln>
              <a:solidFill>
                <a:srgbClr val="FFFFFF"/>
              </a:solidFill>
              <a:effectLst>
                <a:outerShdw dist="38100" dir="2700000" algn="tl" rotWithShape="0">
                  <a:srgbClr val="ED7D31"/>
                </a:outerShdw>
              </a:effectLst>
            </a:endParaRPr>
          </a:p>
        </p:txBody>
      </p:sp>
    </p:spTree>
    <p:extLst>
      <p:ext uri="{BB962C8B-B14F-4D97-AF65-F5344CB8AC3E}">
        <p14:creationId xmlns:p14="http://schemas.microsoft.com/office/powerpoint/2010/main" val="17410585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54058"/>
            <a:ext cx="8686800" cy="900246"/>
          </a:xfrm>
          <a:prstGeom prst="rect">
            <a:avLst/>
          </a:prstGeom>
          <a:noFill/>
        </p:spPr>
        <p:txBody>
          <a:bodyPr wrap="square" lIns="68580" tIns="34290" rIns="68580" bIns="34290">
            <a:spAutoFit/>
          </a:bodyPr>
          <a:lstStyle/>
          <a:p>
            <a:r>
              <a:rPr lang="en-US" sz="5400" b="1" spc="38" dirty="0" smtClean="0">
                <a:ln w="9525" cmpd="sng">
                  <a:solidFill>
                    <a:srgbClr val="5B9BD5"/>
                  </a:solidFill>
                  <a:prstDash val="solid"/>
                </a:ln>
                <a:solidFill>
                  <a:srgbClr val="70AD47">
                    <a:tint val="1000"/>
                  </a:srgbClr>
                </a:solidFill>
                <a:effectLst>
                  <a:glow rad="38100">
                    <a:srgbClr val="5B9BD5">
                      <a:alpha val="40000"/>
                    </a:srgbClr>
                  </a:glow>
                </a:effectLst>
              </a:rPr>
              <a:t>Essential question</a:t>
            </a:r>
            <a:endParaRPr lang="en-US" sz="5400" b="1" spc="38" dirty="0">
              <a:ln w="9525" cmpd="sng">
                <a:solidFill>
                  <a:srgbClr val="5B9BD5"/>
                </a:solidFill>
                <a:prstDash val="solid"/>
              </a:ln>
              <a:solidFill>
                <a:srgbClr val="70AD47">
                  <a:tint val="1000"/>
                </a:srgbClr>
              </a:solidFill>
              <a:effectLst>
                <a:glow rad="38100">
                  <a:srgbClr val="5B9BD5">
                    <a:alpha val="40000"/>
                  </a:srgbClr>
                </a:glow>
              </a:effectLst>
            </a:endParaRPr>
          </a:p>
        </p:txBody>
      </p:sp>
      <p:sp>
        <p:nvSpPr>
          <p:cNvPr id="3" name="TextBox 2"/>
          <p:cNvSpPr txBox="1"/>
          <p:nvPr/>
        </p:nvSpPr>
        <p:spPr>
          <a:xfrm>
            <a:off x="261730" y="954304"/>
            <a:ext cx="7772400" cy="2031325"/>
          </a:xfrm>
          <a:prstGeom prst="rect">
            <a:avLst/>
          </a:prstGeom>
          <a:noFill/>
        </p:spPr>
        <p:txBody>
          <a:bodyPr wrap="square" rtlCol="0">
            <a:spAutoFit/>
          </a:bodyPr>
          <a:lstStyle/>
          <a:p>
            <a:r>
              <a:rPr lang="en-US" sz="5400" dirty="0" smtClean="0"/>
              <a:t>What are price ceilings and price floors?</a:t>
            </a:r>
          </a:p>
          <a:p>
            <a:endParaRPr lang="en-US" dirty="0"/>
          </a:p>
        </p:txBody>
      </p:sp>
      <p:pic>
        <p:nvPicPr>
          <p:cNvPr id="8" name="Picture 7"/>
          <p:cNvPicPr>
            <a:picLocks noChangeAspect="1"/>
          </p:cNvPicPr>
          <p:nvPr/>
        </p:nvPicPr>
        <p:blipFill>
          <a:blip r:embed="rId2"/>
          <a:stretch>
            <a:fillRect/>
          </a:stretch>
        </p:blipFill>
        <p:spPr>
          <a:xfrm>
            <a:off x="4876800" y="2710070"/>
            <a:ext cx="3762375" cy="4071730"/>
          </a:xfrm>
          <a:prstGeom prst="rect">
            <a:avLst/>
          </a:prstGeom>
        </p:spPr>
      </p:pic>
      <p:pic>
        <p:nvPicPr>
          <p:cNvPr id="9" name="Picture 8"/>
          <p:cNvPicPr>
            <a:picLocks noChangeAspect="1"/>
          </p:cNvPicPr>
          <p:nvPr/>
        </p:nvPicPr>
        <p:blipFill>
          <a:blip r:embed="rId3"/>
          <a:stretch>
            <a:fillRect/>
          </a:stretch>
        </p:blipFill>
        <p:spPr>
          <a:xfrm>
            <a:off x="344970" y="2710070"/>
            <a:ext cx="3943350" cy="4071730"/>
          </a:xfrm>
          <a:prstGeom prst="rect">
            <a:avLst/>
          </a:prstGeom>
        </p:spPr>
      </p:pic>
    </p:spTree>
    <p:extLst>
      <p:ext uri="{BB962C8B-B14F-4D97-AF65-F5344CB8AC3E}">
        <p14:creationId xmlns:p14="http://schemas.microsoft.com/office/powerpoint/2010/main" val="2890415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433" y="20256"/>
            <a:ext cx="8522847" cy="923330"/>
          </a:xfrm>
          <a:prstGeom prst="rect">
            <a:avLst/>
          </a:prstGeom>
          <a:noFill/>
        </p:spPr>
        <p:txBody>
          <a:bodyPr wrap="none" lIns="91440" tIns="45720" rIns="91440" bIns="45720">
            <a:spAutoFit/>
          </a:bodyPr>
          <a:lstStyle/>
          <a:p>
            <a:pPr algn="ctr"/>
            <a:r>
              <a:rPr lang="en-US" sz="5400" b="0" cap="none" spc="0" dirty="0" smtClean="0">
                <a:ln w="0"/>
                <a:solidFill>
                  <a:schemeClr val="tx1"/>
                </a:solidFill>
                <a:effectLst>
                  <a:outerShdw blurRad="38100" dist="19050" dir="2700000" algn="tl" rotWithShape="0">
                    <a:schemeClr val="dk1">
                      <a:alpha val="40000"/>
                    </a:schemeClr>
                  </a:outerShdw>
                </a:effectLst>
              </a:rPr>
              <a:t>Price Floors and Price Ceilings</a:t>
            </a:r>
            <a:endParaRPr lang="en-US" sz="5400" b="0" cap="none" spc="0" dirty="0">
              <a:ln w="0"/>
              <a:solidFill>
                <a:schemeClr val="tx1"/>
              </a:solidFill>
              <a:effectLst>
                <a:outerShdw blurRad="38100" dist="19050" dir="2700000" algn="tl" rotWithShape="0">
                  <a:schemeClr val="dk1">
                    <a:alpha val="40000"/>
                  </a:schemeClr>
                </a:outerShdw>
              </a:effectLst>
            </a:endParaRPr>
          </a:p>
        </p:txBody>
      </p:sp>
      <p:pic>
        <p:nvPicPr>
          <p:cNvPr id="4" name="Picture 3"/>
          <p:cNvPicPr>
            <a:picLocks noChangeAspect="1"/>
          </p:cNvPicPr>
          <p:nvPr/>
        </p:nvPicPr>
        <p:blipFill>
          <a:blip r:embed="rId2"/>
          <a:stretch>
            <a:fillRect/>
          </a:stretch>
        </p:blipFill>
        <p:spPr>
          <a:xfrm>
            <a:off x="685800" y="1143000"/>
            <a:ext cx="7852480" cy="3429000"/>
          </a:xfrm>
          <a:prstGeom prst="rect">
            <a:avLst/>
          </a:prstGeom>
        </p:spPr>
      </p:pic>
      <p:sp>
        <p:nvSpPr>
          <p:cNvPr id="5" name="TextBox 4"/>
          <p:cNvSpPr txBox="1"/>
          <p:nvPr/>
        </p:nvSpPr>
        <p:spPr>
          <a:xfrm>
            <a:off x="457200" y="4771414"/>
            <a:ext cx="8839200" cy="1938992"/>
          </a:xfrm>
          <a:prstGeom prst="rect">
            <a:avLst/>
          </a:prstGeom>
          <a:noFill/>
        </p:spPr>
        <p:txBody>
          <a:bodyPr wrap="square" rtlCol="0">
            <a:spAutoFit/>
          </a:bodyPr>
          <a:lstStyle/>
          <a:p>
            <a:r>
              <a:rPr lang="en-US" sz="4000" dirty="0" smtClean="0"/>
              <a:t>Adam Smith felt that the government should never interfere in the free market … </a:t>
            </a:r>
            <a:endParaRPr lang="en-US" sz="4000" dirty="0"/>
          </a:p>
        </p:txBody>
      </p:sp>
    </p:spTree>
    <p:extLst>
      <p:ext uri="{BB962C8B-B14F-4D97-AF65-F5344CB8AC3E}">
        <p14:creationId xmlns:p14="http://schemas.microsoft.com/office/powerpoint/2010/main" val="177014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1447800"/>
            <a:ext cx="8458200" cy="5243513"/>
          </a:xfrm>
          <a:prstGeom prst="rect">
            <a:avLst/>
          </a:prstGeom>
        </p:spPr>
      </p:pic>
      <p:sp>
        <p:nvSpPr>
          <p:cNvPr id="3" name="TextBox 2"/>
          <p:cNvSpPr txBox="1"/>
          <p:nvPr/>
        </p:nvSpPr>
        <p:spPr>
          <a:xfrm>
            <a:off x="304800" y="152400"/>
            <a:ext cx="8458200" cy="1200329"/>
          </a:xfrm>
          <a:prstGeom prst="rect">
            <a:avLst/>
          </a:prstGeom>
          <a:noFill/>
        </p:spPr>
        <p:txBody>
          <a:bodyPr wrap="square" rtlCol="0">
            <a:spAutoFit/>
          </a:bodyPr>
          <a:lstStyle/>
          <a:p>
            <a:r>
              <a:rPr lang="en-US" sz="3600" dirty="0" smtClean="0"/>
              <a:t>Sadly, Adam Smith was a little bit off base, we need government to rein in free markets</a:t>
            </a:r>
            <a:endParaRPr lang="en-US" sz="3600" dirty="0"/>
          </a:p>
        </p:txBody>
      </p:sp>
    </p:spTree>
    <p:extLst>
      <p:ext uri="{BB962C8B-B14F-4D97-AF65-F5344CB8AC3E}">
        <p14:creationId xmlns:p14="http://schemas.microsoft.com/office/powerpoint/2010/main" val="380546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1371600"/>
            <a:ext cx="4055919" cy="2585323"/>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Price Floors</a:t>
            </a:r>
          </a:p>
          <a:p>
            <a:pPr algn="ctr"/>
            <a:r>
              <a:rPr lang="en-U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And</a:t>
            </a:r>
          </a:p>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Price Ceilings</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29901177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618" y="76200"/>
            <a:ext cx="8686800" cy="2308324"/>
          </a:xfrm>
          <a:prstGeom prst="rect">
            <a:avLst/>
          </a:prstGeom>
        </p:spPr>
        <p:txBody>
          <a:bodyPr wrap="square">
            <a:spAutoFit/>
          </a:bodyPr>
          <a:lstStyle/>
          <a:p>
            <a:r>
              <a:rPr lang="en-US" sz="3600" dirty="0"/>
              <a:t>Government price controls occur when a </a:t>
            </a:r>
            <a:r>
              <a:rPr lang="en-US" sz="3600" dirty="0" smtClean="0"/>
              <a:t>government </a:t>
            </a:r>
            <a:r>
              <a:rPr lang="en-US" sz="3600" dirty="0"/>
              <a:t>decides to set a legal maximum or legal minimum price in a market for a good or service.</a:t>
            </a:r>
          </a:p>
        </p:txBody>
      </p:sp>
      <p:pic>
        <p:nvPicPr>
          <p:cNvPr id="3" name="Picture 2"/>
          <p:cNvPicPr>
            <a:picLocks noChangeAspect="1"/>
          </p:cNvPicPr>
          <p:nvPr/>
        </p:nvPicPr>
        <p:blipFill>
          <a:blip r:embed="rId2"/>
          <a:stretch>
            <a:fillRect/>
          </a:stretch>
        </p:blipFill>
        <p:spPr>
          <a:xfrm>
            <a:off x="228600" y="2514600"/>
            <a:ext cx="3638550" cy="1981200"/>
          </a:xfrm>
          <a:prstGeom prst="rect">
            <a:avLst/>
          </a:prstGeom>
        </p:spPr>
      </p:pic>
      <p:pic>
        <p:nvPicPr>
          <p:cNvPr id="4" name="Picture 3"/>
          <p:cNvPicPr>
            <a:picLocks noChangeAspect="1"/>
          </p:cNvPicPr>
          <p:nvPr/>
        </p:nvPicPr>
        <p:blipFill>
          <a:blip r:embed="rId3"/>
          <a:stretch>
            <a:fillRect/>
          </a:stretch>
        </p:blipFill>
        <p:spPr>
          <a:xfrm>
            <a:off x="4876800" y="2508813"/>
            <a:ext cx="3505200" cy="191078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4724400"/>
            <a:ext cx="7315200" cy="1905000"/>
          </a:xfrm>
          <a:prstGeom prst="rect">
            <a:avLst/>
          </a:prstGeom>
        </p:spPr>
      </p:pic>
    </p:spTree>
    <p:extLst>
      <p:ext uri="{BB962C8B-B14F-4D97-AF65-F5344CB8AC3E}">
        <p14:creationId xmlns:p14="http://schemas.microsoft.com/office/powerpoint/2010/main" val="76470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077200" cy="1384995"/>
          </a:xfrm>
          <a:prstGeom prst="rect">
            <a:avLst/>
          </a:prstGeom>
        </p:spPr>
        <p:txBody>
          <a:bodyPr wrap="square">
            <a:spAutoFit/>
          </a:bodyPr>
          <a:lstStyle/>
          <a:p>
            <a:r>
              <a:rPr lang="en-US" sz="2800" u="sng" dirty="0" smtClean="0"/>
              <a:t>A </a:t>
            </a:r>
            <a:r>
              <a:rPr lang="en-US" sz="2800" u="sng" dirty="0"/>
              <a:t>price floor is a legal minimum price for a </a:t>
            </a:r>
            <a:r>
              <a:rPr lang="en-US" sz="2800" u="sng" dirty="0" smtClean="0"/>
              <a:t>g, s, or fop </a:t>
            </a:r>
            <a:r>
              <a:rPr lang="en-US" sz="2800" u="sng" dirty="0"/>
              <a:t>Charging or paying a price below the price floor is illegal and can carry a penalty under the law. </a:t>
            </a:r>
          </a:p>
        </p:txBody>
      </p:sp>
      <p:pic>
        <p:nvPicPr>
          <p:cNvPr id="3" name="Picture 2"/>
          <p:cNvPicPr>
            <a:picLocks noChangeAspect="1"/>
          </p:cNvPicPr>
          <p:nvPr/>
        </p:nvPicPr>
        <p:blipFill>
          <a:blip r:embed="rId2"/>
          <a:stretch>
            <a:fillRect/>
          </a:stretch>
        </p:blipFill>
        <p:spPr>
          <a:xfrm>
            <a:off x="228600" y="2120682"/>
            <a:ext cx="8763000" cy="4553191"/>
          </a:xfrm>
          <a:prstGeom prst="rect">
            <a:avLst/>
          </a:prstGeom>
        </p:spPr>
      </p:pic>
    </p:spTree>
    <p:extLst>
      <p:ext uri="{BB962C8B-B14F-4D97-AF65-F5344CB8AC3E}">
        <p14:creationId xmlns:p14="http://schemas.microsoft.com/office/powerpoint/2010/main" val="140794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191500" cy="1569660"/>
          </a:xfrm>
          <a:prstGeom prst="rect">
            <a:avLst/>
          </a:prstGeom>
        </p:spPr>
        <p:txBody>
          <a:bodyPr wrap="square">
            <a:spAutoFit/>
          </a:bodyPr>
          <a:lstStyle/>
          <a:p>
            <a:r>
              <a:rPr lang="en-US" sz="2400" u="sng" dirty="0" smtClean="0"/>
              <a:t>The </a:t>
            </a:r>
            <a:r>
              <a:rPr lang="en-US" sz="2400" u="sng" dirty="0"/>
              <a:t>most familiar </a:t>
            </a:r>
            <a:r>
              <a:rPr lang="en-US" sz="2400" u="sng" dirty="0" smtClean="0"/>
              <a:t>PF is </a:t>
            </a:r>
            <a:r>
              <a:rPr lang="en-US" sz="2400" u="sng" dirty="0"/>
              <a:t>the minimum wage. In the </a:t>
            </a:r>
            <a:r>
              <a:rPr lang="en-US" sz="2400" u="sng" dirty="0" smtClean="0"/>
              <a:t>USA, </a:t>
            </a:r>
            <a:r>
              <a:rPr lang="en-US" sz="2400" u="sng" dirty="0"/>
              <a:t>it is illegal to pay </a:t>
            </a:r>
            <a:r>
              <a:rPr lang="en-US" sz="2400" u="sng" dirty="0" smtClean="0"/>
              <a:t>less </a:t>
            </a:r>
            <a:r>
              <a:rPr lang="en-US" sz="2400" u="sng" dirty="0"/>
              <a:t>than $7.25 per hour. There are some classifications of workers who may not be subject to this requirement, but most are. </a:t>
            </a:r>
          </a:p>
        </p:txBody>
      </p:sp>
      <p:pic>
        <p:nvPicPr>
          <p:cNvPr id="3" name="Picture 2"/>
          <p:cNvPicPr>
            <a:picLocks noChangeAspect="1"/>
          </p:cNvPicPr>
          <p:nvPr/>
        </p:nvPicPr>
        <p:blipFill>
          <a:blip r:embed="rId2"/>
          <a:stretch>
            <a:fillRect/>
          </a:stretch>
        </p:blipFill>
        <p:spPr>
          <a:xfrm>
            <a:off x="571500" y="1905000"/>
            <a:ext cx="8191500" cy="4691062"/>
          </a:xfrm>
          <a:prstGeom prst="rect">
            <a:avLst/>
          </a:prstGeom>
        </p:spPr>
      </p:pic>
    </p:spTree>
    <p:extLst>
      <p:ext uri="{BB962C8B-B14F-4D97-AF65-F5344CB8AC3E}">
        <p14:creationId xmlns:p14="http://schemas.microsoft.com/office/powerpoint/2010/main" val="64243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305800" cy="2062103"/>
          </a:xfrm>
          <a:prstGeom prst="rect">
            <a:avLst/>
          </a:prstGeom>
        </p:spPr>
        <p:txBody>
          <a:bodyPr wrap="square">
            <a:spAutoFit/>
          </a:bodyPr>
          <a:lstStyle/>
          <a:p>
            <a:r>
              <a:rPr lang="en-US" sz="3200" dirty="0" smtClean="0"/>
              <a:t>The </a:t>
            </a:r>
            <a:r>
              <a:rPr lang="en-US" sz="3200" dirty="0"/>
              <a:t>government’s argument for a minimum wage stems from a belief that the market wage is not high enough to provide a reasonable standard of living for low skilled workers.</a:t>
            </a:r>
          </a:p>
        </p:txBody>
      </p:sp>
      <p:pic>
        <p:nvPicPr>
          <p:cNvPr id="3" name="Picture 2"/>
          <p:cNvPicPr>
            <a:picLocks noChangeAspect="1"/>
          </p:cNvPicPr>
          <p:nvPr/>
        </p:nvPicPr>
        <p:blipFill>
          <a:blip r:embed="rId2"/>
          <a:stretch>
            <a:fillRect/>
          </a:stretch>
        </p:blipFill>
        <p:spPr>
          <a:xfrm>
            <a:off x="228600" y="2438400"/>
            <a:ext cx="8610600" cy="4191000"/>
          </a:xfrm>
          <a:prstGeom prst="rect">
            <a:avLst/>
          </a:prstGeom>
        </p:spPr>
      </p:pic>
    </p:spTree>
    <p:extLst>
      <p:ext uri="{BB962C8B-B14F-4D97-AF65-F5344CB8AC3E}">
        <p14:creationId xmlns:p14="http://schemas.microsoft.com/office/powerpoint/2010/main" val="154369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7848600" cy="1815882"/>
          </a:xfrm>
          <a:prstGeom prst="rect">
            <a:avLst/>
          </a:prstGeom>
        </p:spPr>
        <p:txBody>
          <a:bodyPr wrap="square">
            <a:spAutoFit/>
          </a:bodyPr>
          <a:lstStyle/>
          <a:p>
            <a:r>
              <a:rPr lang="en-US" sz="2800" u="sng" dirty="0"/>
              <a:t>A price ceiling is a legal maximum price for a </a:t>
            </a:r>
            <a:r>
              <a:rPr lang="en-US" sz="2800" u="sng" dirty="0" smtClean="0"/>
              <a:t>g, s, fop. </a:t>
            </a:r>
            <a:r>
              <a:rPr lang="en-US" sz="2800" u="sng" dirty="0"/>
              <a:t>Charging or paying a price above the price ceiling is illegal and can carry a penalty under the law. </a:t>
            </a:r>
          </a:p>
        </p:txBody>
      </p:sp>
      <p:pic>
        <p:nvPicPr>
          <p:cNvPr id="3" name="Picture 2"/>
          <p:cNvPicPr>
            <a:picLocks noChangeAspect="1"/>
          </p:cNvPicPr>
          <p:nvPr/>
        </p:nvPicPr>
        <p:blipFill>
          <a:blip r:embed="rId2"/>
          <a:stretch>
            <a:fillRect/>
          </a:stretch>
        </p:blipFill>
        <p:spPr>
          <a:xfrm>
            <a:off x="2272121" y="2286000"/>
            <a:ext cx="3761558" cy="4072481"/>
          </a:xfrm>
          <a:prstGeom prst="rect">
            <a:avLst/>
          </a:prstGeom>
        </p:spPr>
      </p:pic>
    </p:spTree>
    <p:extLst>
      <p:ext uri="{BB962C8B-B14F-4D97-AF65-F5344CB8AC3E}">
        <p14:creationId xmlns:p14="http://schemas.microsoft.com/office/powerpoint/2010/main" val="3238362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 </a:t>
            </a:r>
          </a:p>
          <a:p>
            <a:endParaRPr lang="en-US" sz="3900" dirty="0" smtClean="0"/>
          </a:p>
          <a:p>
            <a:pPr marL="0" indent="0">
              <a:buNone/>
            </a:pPr>
            <a:endParaRPr lang="en-US" sz="3900" dirty="0" smtClean="0"/>
          </a:p>
          <a:p>
            <a:r>
              <a:rPr lang="en-US" sz="3900" dirty="0" smtClean="0"/>
              <a:t>I</a:t>
            </a:r>
          </a:p>
          <a:p>
            <a:endParaRPr lang="en-US" sz="3900" dirty="0" smtClean="0"/>
          </a:p>
          <a:p>
            <a:r>
              <a:rPr lang="en-US" sz="3900" dirty="0" smtClean="0"/>
              <a:t>P</a:t>
            </a:r>
          </a:p>
          <a:p>
            <a:r>
              <a:rPr lang="en-US" sz="3900" dirty="0" smtClean="0"/>
              <a:t>E</a:t>
            </a:r>
          </a:p>
          <a:p>
            <a:r>
              <a:rPr lang="en-US" sz="3900" dirty="0" smtClean="0"/>
              <a:t>N</a:t>
            </a:r>
          </a:p>
        </p:txBody>
      </p:sp>
      <p:sp>
        <p:nvSpPr>
          <p:cNvPr id="79876" name="Text Box 4"/>
          <p:cNvSpPr txBox="1">
            <a:spLocks noChangeArrowheads="1"/>
          </p:cNvSpPr>
          <p:nvPr/>
        </p:nvSpPr>
        <p:spPr bwMode="auto">
          <a:xfrm>
            <a:off x="990600" y="1459050"/>
            <a:ext cx="7924800" cy="461665"/>
          </a:xfrm>
          <a:prstGeom prst="rect">
            <a:avLst/>
          </a:prstGeom>
          <a:noFill/>
          <a:ln w="9525">
            <a:noFill/>
            <a:miter lim="800000"/>
            <a:headEnd/>
            <a:tailEnd/>
          </a:ln>
        </p:spPr>
        <p:txBody>
          <a:bodyPr>
            <a:spAutoFit/>
          </a:bodyPr>
          <a:lstStyle/>
          <a:p>
            <a:pPr eaLnBrk="0" hangingPunct="0">
              <a:spcBef>
                <a:spcPct val="50000"/>
              </a:spcBef>
            </a:pPr>
            <a:r>
              <a:rPr lang="en-US" sz="2400" dirty="0"/>
              <a:t>elated goods (Complements and Substitutes</a:t>
            </a:r>
            <a:r>
              <a:rPr lang="en-US" sz="2400" dirty="0" smtClean="0"/>
              <a:t>)</a:t>
            </a:r>
            <a:endParaRPr lang="en-US" sz="2400" dirty="0"/>
          </a:p>
        </p:txBody>
      </p:sp>
      <p:sp>
        <p:nvSpPr>
          <p:cNvPr id="79877" name="Text Box 5"/>
          <p:cNvSpPr txBox="1">
            <a:spLocks noChangeArrowheads="1"/>
          </p:cNvSpPr>
          <p:nvPr/>
        </p:nvSpPr>
        <p:spPr bwMode="auto">
          <a:xfrm>
            <a:off x="804923" y="3394521"/>
            <a:ext cx="8229600" cy="461665"/>
          </a:xfrm>
          <a:prstGeom prst="rect">
            <a:avLst/>
          </a:prstGeom>
          <a:noFill/>
          <a:ln w="9525">
            <a:noFill/>
            <a:miter lim="800000"/>
            <a:headEnd/>
            <a:tailEnd/>
          </a:ln>
        </p:spPr>
        <p:txBody>
          <a:bodyPr>
            <a:spAutoFit/>
          </a:bodyPr>
          <a:lstStyle/>
          <a:p>
            <a:r>
              <a:rPr lang="en-US" sz="2400" dirty="0" err="1"/>
              <a:t>ncome</a:t>
            </a:r>
            <a:r>
              <a:rPr lang="en-US" sz="2400" dirty="0"/>
              <a:t> – </a:t>
            </a:r>
            <a:endParaRPr lang="en-US" u="sng" dirty="0">
              <a:solidFill>
                <a:srgbClr val="260AF6"/>
              </a:solidFill>
            </a:endParaRPr>
          </a:p>
        </p:txBody>
      </p:sp>
      <p:sp>
        <p:nvSpPr>
          <p:cNvPr id="79878" name="Text Box 6"/>
          <p:cNvSpPr txBox="1">
            <a:spLocks noChangeArrowheads="1"/>
          </p:cNvSpPr>
          <p:nvPr/>
        </p:nvSpPr>
        <p:spPr bwMode="auto">
          <a:xfrm>
            <a:off x="990600" y="4643735"/>
            <a:ext cx="8077200" cy="461665"/>
          </a:xfrm>
          <a:prstGeom prst="rect">
            <a:avLst/>
          </a:prstGeom>
          <a:noFill/>
          <a:ln w="9525">
            <a:noFill/>
            <a:miter lim="800000"/>
            <a:headEnd/>
            <a:tailEnd/>
          </a:ln>
        </p:spPr>
        <p:txBody>
          <a:bodyPr>
            <a:spAutoFit/>
          </a:bodyPr>
          <a:lstStyle/>
          <a:p>
            <a:r>
              <a:rPr lang="en-US" sz="2400" dirty="0"/>
              <a:t>references – </a:t>
            </a:r>
            <a:endParaRPr lang="en-US" u="sng" dirty="0">
              <a:solidFill>
                <a:srgbClr val="260AF6"/>
              </a:solidFill>
            </a:endParaRPr>
          </a:p>
        </p:txBody>
      </p:sp>
      <p:sp>
        <p:nvSpPr>
          <p:cNvPr id="79879" name="Text Box 7"/>
          <p:cNvSpPr txBox="1">
            <a:spLocks noChangeArrowheads="1"/>
          </p:cNvSpPr>
          <p:nvPr/>
        </p:nvSpPr>
        <p:spPr bwMode="auto">
          <a:xfrm>
            <a:off x="990600" y="5293667"/>
            <a:ext cx="7239000" cy="461665"/>
          </a:xfrm>
          <a:prstGeom prst="rect">
            <a:avLst/>
          </a:prstGeom>
          <a:noFill/>
          <a:ln w="9525">
            <a:noFill/>
            <a:miter lim="800000"/>
            <a:headEnd/>
            <a:tailEnd/>
          </a:ln>
        </p:spPr>
        <p:txBody>
          <a:bodyPr>
            <a:spAutoFit/>
          </a:bodyPr>
          <a:lstStyle/>
          <a:p>
            <a:r>
              <a:rPr lang="en-US" sz="2400" dirty="0" err="1"/>
              <a:t>xpectations</a:t>
            </a:r>
            <a:r>
              <a:rPr lang="en-US" sz="2400" dirty="0"/>
              <a:t> – </a:t>
            </a:r>
            <a:endParaRPr lang="en-US" u="sng" dirty="0">
              <a:solidFill>
                <a:srgbClr val="260AF6"/>
              </a:solidFill>
            </a:endParaRPr>
          </a:p>
        </p:txBody>
      </p:sp>
      <p:sp>
        <p:nvSpPr>
          <p:cNvPr id="79880" name="Text Box 8"/>
          <p:cNvSpPr txBox="1">
            <a:spLocks noChangeArrowheads="1"/>
          </p:cNvSpPr>
          <p:nvPr/>
        </p:nvSpPr>
        <p:spPr bwMode="auto">
          <a:xfrm>
            <a:off x="1028700" y="5943599"/>
            <a:ext cx="8229600" cy="461665"/>
          </a:xfrm>
          <a:prstGeom prst="rect">
            <a:avLst/>
          </a:prstGeom>
          <a:noFill/>
          <a:ln w="9525">
            <a:noFill/>
            <a:miter lim="800000"/>
            <a:headEnd/>
            <a:tailEnd/>
          </a:ln>
        </p:spPr>
        <p:txBody>
          <a:bodyPr>
            <a:spAutoFit/>
          </a:bodyPr>
          <a:lstStyle/>
          <a:p>
            <a:r>
              <a:rPr lang="en-US" sz="2400" dirty="0"/>
              <a:t>umber of buyers –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ppt_x"/>
                                          </p:val>
                                        </p:tav>
                                        <p:tav tm="100000">
                                          <p:val>
                                            <p:strVal val="#ppt_x"/>
                                          </p:val>
                                        </p:tav>
                                      </p:tavLst>
                                    </p:anim>
                                    <p:anim calcmode="lin" valueType="num">
                                      <p:cBhvr additive="base">
                                        <p:cTn id="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9877"/>
                                        </p:tgtEl>
                                        <p:attrNameLst>
                                          <p:attrName>style.visibility</p:attrName>
                                        </p:attrNameLst>
                                      </p:cBhvr>
                                      <p:to>
                                        <p:strVal val="visible"/>
                                      </p:to>
                                    </p:set>
                                    <p:anim calcmode="lin" valueType="num">
                                      <p:cBhvr additive="base">
                                        <p:cTn id="13" dur="500" fill="hold"/>
                                        <p:tgtEl>
                                          <p:spTgt spid="79877"/>
                                        </p:tgtEl>
                                        <p:attrNameLst>
                                          <p:attrName>ppt_x</p:attrName>
                                        </p:attrNameLst>
                                      </p:cBhvr>
                                      <p:tavLst>
                                        <p:tav tm="0">
                                          <p:val>
                                            <p:strVal val="#ppt_x"/>
                                          </p:val>
                                        </p:tav>
                                        <p:tav tm="100000">
                                          <p:val>
                                            <p:strVal val="#ppt_x"/>
                                          </p:val>
                                        </p:tav>
                                      </p:tavLst>
                                    </p:anim>
                                    <p:anim calcmode="lin" valueType="num">
                                      <p:cBhvr additive="base">
                                        <p:cTn id="14"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9878"/>
                                        </p:tgtEl>
                                        <p:attrNameLst>
                                          <p:attrName>style.visibility</p:attrName>
                                        </p:attrNameLst>
                                      </p:cBhvr>
                                      <p:to>
                                        <p:strVal val="visible"/>
                                      </p:to>
                                    </p:set>
                                    <p:anim calcmode="lin" valueType="num">
                                      <p:cBhvr additive="base">
                                        <p:cTn id="19" dur="500" fill="hold"/>
                                        <p:tgtEl>
                                          <p:spTgt spid="79878"/>
                                        </p:tgtEl>
                                        <p:attrNameLst>
                                          <p:attrName>ppt_x</p:attrName>
                                        </p:attrNameLst>
                                      </p:cBhvr>
                                      <p:tavLst>
                                        <p:tav tm="0">
                                          <p:val>
                                            <p:strVal val="#ppt_x"/>
                                          </p:val>
                                        </p:tav>
                                        <p:tav tm="100000">
                                          <p:val>
                                            <p:strVal val="#ppt_x"/>
                                          </p:val>
                                        </p:tav>
                                      </p:tavLst>
                                    </p:anim>
                                    <p:anim calcmode="lin" valueType="num">
                                      <p:cBhvr additive="base">
                                        <p:cTn id="20" dur="500" fill="hold"/>
                                        <p:tgtEl>
                                          <p:spTgt spid="7987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9879"/>
                                        </p:tgtEl>
                                        <p:attrNameLst>
                                          <p:attrName>style.visibility</p:attrName>
                                        </p:attrNameLst>
                                      </p:cBhvr>
                                      <p:to>
                                        <p:strVal val="visible"/>
                                      </p:to>
                                    </p:set>
                                    <p:anim calcmode="lin" valueType="num">
                                      <p:cBhvr additive="base">
                                        <p:cTn id="25" dur="500" fill="hold"/>
                                        <p:tgtEl>
                                          <p:spTgt spid="79879"/>
                                        </p:tgtEl>
                                        <p:attrNameLst>
                                          <p:attrName>ppt_x</p:attrName>
                                        </p:attrNameLst>
                                      </p:cBhvr>
                                      <p:tavLst>
                                        <p:tav tm="0">
                                          <p:val>
                                            <p:strVal val="#ppt_x"/>
                                          </p:val>
                                        </p:tav>
                                        <p:tav tm="100000">
                                          <p:val>
                                            <p:strVal val="#ppt_x"/>
                                          </p:val>
                                        </p:tav>
                                      </p:tavLst>
                                    </p:anim>
                                    <p:anim calcmode="lin" valueType="num">
                                      <p:cBhvr additive="base">
                                        <p:cTn id="26" dur="500" fill="hold"/>
                                        <p:tgtEl>
                                          <p:spTgt spid="7987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9880"/>
                                        </p:tgtEl>
                                        <p:attrNameLst>
                                          <p:attrName>style.visibility</p:attrName>
                                        </p:attrNameLst>
                                      </p:cBhvr>
                                      <p:to>
                                        <p:strVal val="visible"/>
                                      </p:to>
                                    </p:set>
                                    <p:anim calcmode="lin" valueType="num">
                                      <p:cBhvr additive="base">
                                        <p:cTn id="31" dur="500" fill="hold"/>
                                        <p:tgtEl>
                                          <p:spTgt spid="79880"/>
                                        </p:tgtEl>
                                        <p:attrNameLst>
                                          <p:attrName>ppt_x</p:attrName>
                                        </p:attrNameLst>
                                      </p:cBhvr>
                                      <p:tavLst>
                                        <p:tav tm="0">
                                          <p:val>
                                            <p:strVal val="#ppt_x"/>
                                          </p:val>
                                        </p:tav>
                                        <p:tav tm="100000">
                                          <p:val>
                                            <p:strVal val="#ppt_x"/>
                                          </p:val>
                                        </p:tav>
                                      </p:tavLst>
                                    </p:anim>
                                    <p:anim calcmode="lin" valueType="num">
                                      <p:cBhvr additive="base">
                                        <p:cTn id="32" dur="500" fill="hold"/>
                                        <p:tgtEl>
                                          <p:spTgt spid="798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9877" grpId="0"/>
      <p:bldP spid="79878" grpId="0"/>
      <p:bldP spid="79879" grpId="0"/>
      <p:bldP spid="7988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8686800" cy="2062103"/>
          </a:xfrm>
          <a:prstGeom prst="rect">
            <a:avLst/>
          </a:prstGeom>
        </p:spPr>
        <p:txBody>
          <a:bodyPr wrap="square">
            <a:spAutoFit/>
          </a:bodyPr>
          <a:lstStyle/>
          <a:p>
            <a:r>
              <a:rPr lang="en-US" sz="3200" u="sng" dirty="0" smtClean="0"/>
              <a:t>The </a:t>
            </a:r>
            <a:r>
              <a:rPr lang="en-US" sz="3200" u="sng" dirty="0"/>
              <a:t>most familiar </a:t>
            </a:r>
            <a:r>
              <a:rPr lang="en-US" sz="3200" u="sng" dirty="0" smtClean="0"/>
              <a:t>“PC” is </a:t>
            </a:r>
            <a:r>
              <a:rPr lang="en-US" sz="3200" u="sng" dirty="0"/>
              <a:t>the rent control. In some cities, the </a:t>
            </a:r>
            <a:r>
              <a:rPr lang="en-US" sz="3200" u="sng" dirty="0" smtClean="0"/>
              <a:t>“ER” is </a:t>
            </a:r>
            <a:r>
              <a:rPr lang="en-US" sz="3200" u="sng" dirty="0"/>
              <a:t>viewed as too high for lower income people. </a:t>
            </a:r>
            <a:r>
              <a:rPr lang="en-US" sz="3200" u="sng" dirty="0" smtClean="0"/>
              <a:t>Therefore, a city </a:t>
            </a:r>
            <a:r>
              <a:rPr lang="en-US" sz="3200" u="sng" dirty="0"/>
              <a:t>designates some housing units as rent control units. </a:t>
            </a:r>
          </a:p>
        </p:txBody>
      </p:sp>
      <p:pic>
        <p:nvPicPr>
          <p:cNvPr id="3" name="Picture 2"/>
          <p:cNvPicPr>
            <a:picLocks noChangeAspect="1"/>
          </p:cNvPicPr>
          <p:nvPr/>
        </p:nvPicPr>
        <p:blipFill>
          <a:blip r:embed="rId2"/>
          <a:stretch>
            <a:fillRect/>
          </a:stretch>
        </p:blipFill>
        <p:spPr>
          <a:xfrm>
            <a:off x="381000" y="2819400"/>
            <a:ext cx="7772400" cy="3886200"/>
          </a:xfrm>
          <a:prstGeom prst="rect">
            <a:avLst/>
          </a:prstGeom>
        </p:spPr>
      </p:pic>
    </p:spTree>
    <p:extLst>
      <p:ext uri="{BB962C8B-B14F-4D97-AF65-F5344CB8AC3E}">
        <p14:creationId xmlns:p14="http://schemas.microsoft.com/office/powerpoint/2010/main" val="229262258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90600"/>
            <a:ext cx="7848600" cy="1200329"/>
          </a:xfrm>
          <a:prstGeom prst="rect">
            <a:avLst/>
          </a:prstGeom>
        </p:spPr>
        <p:txBody>
          <a:bodyPr wrap="square">
            <a:spAutoFit/>
          </a:bodyPr>
          <a:lstStyle/>
          <a:p>
            <a:r>
              <a:rPr lang="en-US" sz="3600" dirty="0" smtClean="0"/>
              <a:t>Price </a:t>
            </a:r>
            <a:r>
              <a:rPr lang="en-US" sz="3600" dirty="0"/>
              <a:t>ceilings usually create shortages in the market.</a:t>
            </a:r>
          </a:p>
        </p:txBody>
      </p:sp>
    </p:spTree>
    <p:extLst>
      <p:ext uri="{BB962C8B-B14F-4D97-AF65-F5344CB8AC3E}">
        <p14:creationId xmlns:p14="http://schemas.microsoft.com/office/powerpoint/2010/main" val="396787402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143000"/>
            <a:ext cx="7772400" cy="3139321"/>
          </a:xfrm>
          <a:prstGeom prst="rect">
            <a:avLst/>
          </a:prstGeom>
        </p:spPr>
        <p:txBody>
          <a:bodyPr wrap="square">
            <a:spAutoFit/>
          </a:bodyPr>
          <a:lstStyle/>
          <a:p>
            <a:r>
              <a:rPr lang="en-US" dirty="0"/>
              <a:t>Price controls will often create underground markets. If the price floor minimum wage is truly too high for the market to bear, both workers and employers will choose to trade in the underground market. This is bad for government because it will not collect taxes on that income earned and it will have to spend resources to enforce the price floor. If the price ceiling rent </a:t>
            </a:r>
            <a:r>
              <a:rPr lang="en-US" dirty="0" smtClean="0"/>
              <a:t>is truly </a:t>
            </a:r>
            <a:r>
              <a:rPr lang="en-US" dirty="0"/>
              <a:t>too low for the market, tenants will cheat by illegally subletting their rent controlled apartments to others, pocketing the difference. Landlords will have no incentive to keep apartments in good repair and the housing will become substandard. Eventually, the number of rent controlled units will decline as frustrated landlords convert their buildings to condominiums or sell off their property for alternative uses. 	</a:t>
            </a:r>
          </a:p>
          <a:p>
            <a:r>
              <a:rPr lang="en-US" dirty="0" smtClean="0"/>
              <a:t> </a:t>
            </a:r>
            <a:endParaRPr lang="en-US" dirty="0"/>
          </a:p>
        </p:txBody>
      </p:sp>
    </p:spTree>
    <p:extLst>
      <p:ext uri="{BB962C8B-B14F-4D97-AF65-F5344CB8AC3E}">
        <p14:creationId xmlns:p14="http://schemas.microsoft.com/office/powerpoint/2010/main" val="605740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9.21</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321733" y="1052646"/>
            <a:ext cx="8382000" cy="954107"/>
          </a:xfrm>
          <a:prstGeom prst="rect">
            <a:avLst/>
          </a:prstGeom>
          <a:solidFill>
            <a:srgbClr val="FFFF00"/>
          </a:solidFill>
        </p:spPr>
        <p:txBody>
          <a:bodyPr wrap="square" rtlCol="0">
            <a:spAutoFit/>
          </a:bodyPr>
          <a:lstStyle/>
          <a:p>
            <a:pPr algn="ctr"/>
            <a:r>
              <a:rPr lang="en-US" sz="2800" dirty="0" smtClean="0"/>
              <a:t>Please write down the following demand schedule and graph the demand curve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133600"/>
            <a:ext cx="8763000" cy="4572000"/>
          </a:xfrm>
          <a:prstGeom prst="rect">
            <a:avLst/>
          </a:prstGeom>
        </p:spPr>
      </p:pic>
    </p:spTree>
    <p:extLst>
      <p:ext uri="{BB962C8B-B14F-4D97-AF65-F5344CB8AC3E}">
        <p14:creationId xmlns:p14="http://schemas.microsoft.com/office/powerpoint/2010/main" val="3464222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9.21</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321733" y="1052646"/>
            <a:ext cx="8382000" cy="954107"/>
          </a:xfrm>
          <a:prstGeom prst="rect">
            <a:avLst/>
          </a:prstGeom>
          <a:solidFill>
            <a:srgbClr val="FFFF00"/>
          </a:solidFill>
        </p:spPr>
        <p:txBody>
          <a:bodyPr wrap="square" rtlCol="0">
            <a:spAutoFit/>
          </a:bodyPr>
          <a:lstStyle/>
          <a:p>
            <a:pPr algn="ctr"/>
            <a:r>
              <a:rPr lang="en-US" sz="2800" dirty="0" smtClean="0"/>
              <a:t>Please answer the following 3 questions, you do not have to write the question …</a:t>
            </a:r>
          </a:p>
        </p:txBody>
      </p:sp>
      <p:sp>
        <p:nvSpPr>
          <p:cNvPr id="2" name="TextBox 1"/>
          <p:cNvSpPr txBox="1"/>
          <p:nvPr/>
        </p:nvSpPr>
        <p:spPr>
          <a:xfrm>
            <a:off x="298584" y="2133600"/>
            <a:ext cx="8991600" cy="4401205"/>
          </a:xfrm>
          <a:prstGeom prst="rect">
            <a:avLst/>
          </a:prstGeom>
          <a:noFill/>
        </p:spPr>
        <p:txBody>
          <a:bodyPr wrap="square" rtlCol="0">
            <a:spAutoFit/>
          </a:bodyPr>
          <a:lstStyle/>
          <a:p>
            <a:pPr marL="342900" indent="-342900">
              <a:buAutoNum type="arabicPeriod"/>
            </a:pPr>
            <a:r>
              <a:rPr lang="en-US" sz="4000" dirty="0" smtClean="0"/>
              <a:t>What is the difference in Quantity Demand if you move from $10 to $35?</a:t>
            </a:r>
          </a:p>
          <a:p>
            <a:pPr marL="342900" indent="-342900">
              <a:buAutoNum type="arabicPeriod"/>
            </a:pPr>
            <a:r>
              <a:rPr lang="en-US" sz="4000" dirty="0" smtClean="0"/>
              <a:t>What is the difference in Quantity Demand if you move from $45 to $15?</a:t>
            </a:r>
          </a:p>
          <a:p>
            <a:pPr marL="342900" indent="-342900">
              <a:buAutoNum type="arabicPeriod"/>
            </a:pPr>
            <a:r>
              <a:rPr lang="en-US" sz="4000" dirty="0" smtClean="0"/>
              <a:t>What is the difference in Price Demand if you from 40 stuffed animals to 70 stuffed animals?</a:t>
            </a:r>
            <a:endParaRPr lang="en-US" sz="4000" dirty="0"/>
          </a:p>
        </p:txBody>
      </p:sp>
    </p:spTree>
    <p:extLst>
      <p:ext uri="{BB962C8B-B14F-4D97-AF65-F5344CB8AC3E}">
        <p14:creationId xmlns:p14="http://schemas.microsoft.com/office/powerpoint/2010/main" val="2605851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59340"/>
            <a:ext cx="8153400" cy="3108543"/>
          </a:xfrm>
          <a:prstGeom prst="rect">
            <a:avLst/>
          </a:prstGeom>
        </p:spPr>
        <p:txBody>
          <a:bodyPr wrap="square">
            <a:spAutoFit/>
          </a:bodyPr>
          <a:lstStyle/>
          <a:p>
            <a:r>
              <a:rPr lang="en-US" sz="2800" dirty="0">
                <a:solidFill>
                  <a:prstClr val="black"/>
                </a:solidFill>
              </a:rPr>
              <a:t>SSEMI3 The student will explain how markets, prices, and competition influence economic behavior. </a:t>
            </a:r>
          </a:p>
          <a:p>
            <a:r>
              <a:rPr lang="en-US" sz="2800" dirty="0">
                <a:solidFill>
                  <a:prstClr val="black"/>
                </a:solidFill>
              </a:rPr>
              <a:t> a. Identify and illustrate on a graph factors that cause changes in market supply and demand.</a:t>
            </a:r>
          </a:p>
          <a:p>
            <a:r>
              <a:rPr lang="en-US" sz="2800" dirty="0">
                <a:solidFill>
                  <a:prstClr val="black"/>
                </a:solidFill>
              </a:rPr>
              <a:t> b</a:t>
            </a:r>
            <a:r>
              <a:rPr lang="en-US" sz="2800" u="sng" dirty="0">
                <a:solidFill>
                  <a:prstClr val="black"/>
                </a:solidFill>
              </a:rPr>
              <a:t>. </a:t>
            </a:r>
            <a:r>
              <a:rPr lang="en-US" sz="2800" dirty="0">
                <a:solidFill>
                  <a:prstClr val="black"/>
                </a:solidFill>
              </a:rPr>
              <a:t>Explain and illustrate on a graph how price floors create surpluses and price ceilings create shortages</a:t>
            </a:r>
            <a:r>
              <a:rPr lang="en-US" sz="2800" u="sng" dirty="0">
                <a:solidFill>
                  <a:prstClr val="black"/>
                </a:solidFill>
              </a:rPr>
              <a:t>.</a:t>
            </a:r>
          </a:p>
          <a:p>
            <a:r>
              <a:rPr lang="en-US" sz="2800" u="sng" dirty="0">
                <a:solidFill>
                  <a:prstClr val="black"/>
                </a:solidFill>
              </a:rPr>
              <a:t> c. Define price elasticity of demand and supply. </a:t>
            </a:r>
          </a:p>
        </p:txBody>
      </p:sp>
      <p:sp>
        <p:nvSpPr>
          <p:cNvPr id="3" name="Rectangle 2"/>
          <p:cNvSpPr/>
          <p:nvPr/>
        </p:nvSpPr>
        <p:spPr>
          <a:xfrm>
            <a:off x="57022" y="609600"/>
            <a:ext cx="5386988" cy="923330"/>
          </a:xfrm>
          <a:prstGeom prst="rect">
            <a:avLst/>
          </a:prstGeom>
          <a:noFill/>
        </p:spPr>
        <p:txBody>
          <a:bodyPr wrap="none" lIns="91440" tIns="45720" rIns="91440" bIns="45720">
            <a:spAutoFit/>
          </a:bodyPr>
          <a:lstStyle/>
          <a:p>
            <a:pPr algn="ctr"/>
            <a:r>
              <a:rPr lang="en-US" sz="5400" b="1" dirty="0" smtClean="0">
                <a:ln w="6600">
                  <a:solidFill>
                    <a:srgbClr val="ED7D31"/>
                  </a:solidFill>
                  <a:prstDash val="solid"/>
                </a:ln>
                <a:solidFill>
                  <a:srgbClr val="FFFFFF"/>
                </a:solidFill>
                <a:effectLst>
                  <a:outerShdw dist="38100" dir="2700000" algn="tl" rotWithShape="0">
                    <a:srgbClr val="ED7D31"/>
                  </a:outerShdw>
                </a:effectLst>
              </a:rPr>
              <a:t>Today’s Objective:</a:t>
            </a:r>
            <a:endParaRPr lang="en-US" sz="5400" b="1" dirty="0">
              <a:ln w="6600">
                <a:solidFill>
                  <a:srgbClr val="ED7D31"/>
                </a:solidFill>
                <a:prstDash val="solid"/>
              </a:ln>
              <a:solidFill>
                <a:srgbClr val="FFFFFF"/>
              </a:solidFill>
              <a:effectLst>
                <a:outerShdw dist="38100" dir="2700000" algn="tl" rotWithShape="0">
                  <a:srgbClr val="ED7D31"/>
                </a:outerShdw>
              </a:effectLst>
            </a:endParaRPr>
          </a:p>
        </p:txBody>
      </p:sp>
    </p:spTree>
    <p:extLst>
      <p:ext uri="{BB962C8B-B14F-4D97-AF65-F5344CB8AC3E}">
        <p14:creationId xmlns:p14="http://schemas.microsoft.com/office/powerpoint/2010/main" val="1359228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54058"/>
            <a:ext cx="8686800" cy="900246"/>
          </a:xfrm>
          <a:prstGeom prst="rect">
            <a:avLst/>
          </a:prstGeom>
          <a:noFill/>
        </p:spPr>
        <p:txBody>
          <a:bodyPr wrap="square" lIns="68580" tIns="34290" rIns="68580" bIns="34290">
            <a:spAutoFit/>
          </a:bodyPr>
          <a:lstStyle/>
          <a:p>
            <a:r>
              <a:rPr lang="en-US" sz="5400" b="1" spc="38" dirty="0" smtClean="0">
                <a:ln w="9525" cmpd="sng">
                  <a:solidFill>
                    <a:srgbClr val="5B9BD5"/>
                  </a:solidFill>
                  <a:prstDash val="solid"/>
                </a:ln>
                <a:solidFill>
                  <a:srgbClr val="70AD47">
                    <a:tint val="1000"/>
                  </a:srgbClr>
                </a:solidFill>
                <a:effectLst>
                  <a:glow rad="38100">
                    <a:srgbClr val="5B9BD5">
                      <a:alpha val="40000"/>
                    </a:srgbClr>
                  </a:glow>
                </a:effectLst>
              </a:rPr>
              <a:t>Essential question</a:t>
            </a:r>
            <a:endParaRPr lang="en-US" sz="5400" b="1" spc="38" dirty="0">
              <a:ln w="9525" cmpd="sng">
                <a:solidFill>
                  <a:srgbClr val="5B9BD5"/>
                </a:solidFill>
                <a:prstDash val="solid"/>
              </a:ln>
              <a:solidFill>
                <a:srgbClr val="70AD47">
                  <a:tint val="1000"/>
                </a:srgbClr>
              </a:solidFill>
              <a:effectLst>
                <a:glow rad="38100">
                  <a:srgbClr val="5B9BD5">
                    <a:alpha val="40000"/>
                  </a:srgbClr>
                </a:glow>
              </a:effectLst>
            </a:endParaRPr>
          </a:p>
        </p:txBody>
      </p:sp>
      <p:sp>
        <p:nvSpPr>
          <p:cNvPr id="2" name="TextBox 1"/>
          <p:cNvSpPr txBox="1"/>
          <p:nvPr/>
        </p:nvSpPr>
        <p:spPr>
          <a:xfrm>
            <a:off x="685800" y="1066800"/>
            <a:ext cx="8001000" cy="1200329"/>
          </a:xfrm>
          <a:prstGeom prst="rect">
            <a:avLst/>
          </a:prstGeom>
          <a:noFill/>
        </p:spPr>
        <p:txBody>
          <a:bodyPr wrap="square" rtlCol="0">
            <a:spAutoFit/>
          </a:bodyPr>
          <a:lstStyle/>
          <a:p>
            <a:r>
              <a:rPr lang="en-US" sz="3600" dirty="0" smtClean="0"/>
              <a:t>How does elasticity explain the changes in demand and supply?</a:t>
            </a:r>
            <a:endParaRPr lang="en-US" sz="3600" dirty="0"/>
          </a:p>
        </p:txBody>
      </p:sp>
      <p:pic>
        <p:nvPicPr>
          <p:cNvPr id="6" name="Picture 5"/>
          <p:cNvPicPr>
            <a:picLocks noChangeAspect="1"/>
          </p:cNvPicPr>
          <p:nvPr/>
        </p:nvPicPr>
        <p:blipFill>
          <a:blip r:embed="rId2"/>
          <a:stretch>
            <a:fillRect/>
          </a:stretch>
        </p:blipFill>
        <p:spPr>
          <a:xfrm>
            <a:off x="609600" y="2379625"/>
            <a:ext cx="8001000" cy="3944975"/>
          </a:xfrm>
          <a:prstGeom prst="rect">
            <a:avLst/>
          </a:prstGeom>
        </p:spPr>
      </p:pic>
    </p:spTree>
    <p:extLst>
      <p:ext uri="{BB962C8B-B14F-4D97-AF65-F5344CB8AC3E}">
        <p14:creationId xmlns:p14="http://schemas.microsoft.com/office/powerpoint/2010/main" val="2719233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66800"/>
            <a:ext cx="8229600" cy="954107"/>
          </a:xfrm>
          <a:prstGeom prst="rect">
            <a:avLst/>
          </a:prstGeom>
        </p:spPr>
        <p:txBody>
          <a:bodyPr wrap="square">
            <a:spAutoFit/>
          </a:bodyPr>
          <a:lstStyle/>
          <a:p>
            <a:r>
              <a:rPr lang="en-US" sz="2800" u="sng" dirty="0"/>
              <a:t>Price elasticity of demand refers to the responsiveness of consumers to changes in price.</a:t>
            </a:r>
          </a:p>
        </p:txBody>
      </p:sp>
      <p:sp>
        <p:nvSpPr>
          <p:cNvPr id="3" name="Rectangle 2"/>
          <p:cNvSpPr/>
          <p:nvPr/>
        </p:nvSpPr>
        <p:spPr>
          <a:xfrm>
            <a:off x="364483" y="163726"/>
            <a:ext cx="620740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Demand</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5" name="Picture 4"/>
          <p:cNvPicPr>
            <a:picLocks noChangeAspect="1"/>
          </p:cNvPicPr>
          <p:nvPr/>
        </p:nvPicPr>
        <p:blipFill>
          <a:blip r:embed="rId2"/>
          <a:stretch>
            <a:fillRect/>
          </a:stretch>
        </p:blipFill>
        <p:spPr>
          <a:xfrm>
            <a:off x="1143000" y="2438400"/>
            <a:ext cx="7162799" cy="3934019"/>
          </a:xfrm>
          <a:prstGeom prst="rect">
            <a:avLst/>
          </a:prstGeom>
        </p:spPr>
      </p:pic>
    </p:spTree>
    <p:extLst>
      <p:ext uri="{BB962C8B-B14F-4D97-AF65-F5344CB8AC3E}">
        <p14:creationId xmlns:p14="http://schemas.microsoft.com/office/powerpoint/2010/main" val="13602638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936" y="0"/>
            <a:ext cx="9115063" cy="6858000"/>
          </a:xfrm>
          <a:prstGeom prst="rect">
            <a:avLst/>
          </a:prstGeom>
        </p:spPr>
      </p:pic>
    </p:spTree>
    <p:extLst>
      <p:ext uri="{BB962C8B-B14F-4D97-AF65-F5344CB8AC3E}">
        <p14:creationId xmlns:p14="http://schemas.microsoft.com/office/powerpoint/2010/main" val="417854087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106347"/>
            <a:ext cx="8534400" cy="2246769"/>
          </a:xfrm>
          <a:prstGeom prst="rect">
            <a:avLst/>
          </a:prstGeom>
        </p:spPr>
        <p:txBody>
          <a:bodyPr wrap="square">
            <a:spAutoFit/>
          </a:bodyPr>
          <a:lstStyle/>
          <a:p>
            <a:r>
              <a:rPr lang="en-US" sz="2800" u="sng" dirty="0"/>
              <a:t>Market </a:t>
            </a:r>
            <a:r>
              <a:rPr lang="en-US" sz="2800" u="sng" dirty="0" smtClean="0"/>
              <a:t>“D” is </a:t>
            </a:r>
            <a:r>
              <a:rPr lang="en-US" sz="2800" u="sng" dirty="0"/>
              <a:t>inelastic when the %</a:t>
            </a:r>
            <a:r>
              <a:rPr lang="en-US" sz="2800" u="sng" dirty="0" smtClean="0"/>
              <a:t> </a:t>
            </a:r>
            <a:r>
              <a:rPr lang="en-US" sz="2800" u="sng" dirty="0"/>
              <a:t>change in the price of a good is greater than the %</a:t>
            </a:r>
            <a:r>
              <a:rPr lang="en-US" sz="2800" u="sng" dirty="0" smtClean="0"/>
              <a:t> </a:t>
            </a:r>
            <a:r>
              <a:rPr lang="en-US" sz="2800" u="sng" dirty="0"/>
              <a:t>change in quantity </a:t>
            </a:r>
            <a:r>
              <a:rPr lang="en-US" sz="2800" u="sng" dirty="0" smtClean="0"/>
              <a:t>“D” </a:t>
            </a:r>
            <a:r>
              <a:rPr lang="en-US" sz="2800" u="sng" dirty="0"/>
              <a:t>of the good</a:t>
            </a:r>
            <a:r>
              <a:rPr lang="en-US" sz="2800" dirty="0"/>
              <a:t>. For example, if a diabetic needs insulin in order to live, they are likely to purchase just as much even if the price rises significantly.</a:t>
            </a:r>
          </a:p>
        </p:txBody>
      </p:sp>
      <p:sp>
        <p:nvSpPr>
          <p:cNvPr id="3" name="Rectangle 2"/>
          <p:cNvSpPr/>
          <p:nvPr/>
        </p:nvSpPr>
        <p:spPr>
          <a:xfrm>
            <a:off x="364483" y="163726"/>
            <a:ext cx="620740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Demand</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6" name="Picture 5"/>
          <p:cNvPicPr>
            <a:picLocks noChangeAspect="1"/>
          </p:cNvPicPr>
          <p:nvPr/>
        </p:nvPicPr>
        <p:blipFill>
          <a:blip r:embed="rId2"/>
          <a:stretch>
            <a:fillRect/>
          </a:stretch>
        </p:blipFill>
        <p:spPr>
          <a:xfrm>
            <a:off x="228600" y="3372407"/>
            <a:ext cx="4419600" cy="3449150"/>
          </a:xfrm>
          <a:prstGeom prst="rect">
            <a:avLst/>
          </a:prstGeom>
        </p:spPr>
      </p:pic>
      <p:pic>
        <p:nvPicPr>
          <p:cNvPr id="7" name="Picture 6"/>
          <p:cNvPicPr>
            <a:picLocks noChangeAspect="1"/>
          </p:cNvPicPr>
          <p:nvPr/>
        </p:nvPicPr>
        <p:blipFill>
          <a:blip r:embed="rId3"/>
          <a:stretch>
            <a:fillRect/>
          </a:stretch>
        </p:blipFill>
        <p:spPr>
          <a:xfrm>
            <a:off x="5105400" y="3353116"/>
            <a:ext cx="3810000" cy="3449150"/>
          </a:xfrm>
          <a:prstGeom prst="rect">
            <a:avLst/>
          </a:prstGeom>
        </p:spPr>
      </p:pic>
    </p:spTree>
    <p:extLst>
      <p:ext uri="{BB962C8B-B14F-4D97-AF65-F5344CB8AC3E}">
        <p14:creationId xmlns:p14="http://schemas.microsoft.com/office/powerpoint/2010/main" val="257794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a:t>
            </a:r>
          </a:p>
          <a:p>
            <a:pPr marL="0" indent="0">
              <a:buNone/>
            </a:pPr>
            <a:r>
              <a:rPr lang="en-US" sz="3900" dirty="0" smtClean="0"/>
              <a:t> </a:t>
            </a:r>
          </a:p>
          <a:p>
            <a:endParaRPr lang="en-US" sz="3900" dirty="0" smtClean="0"/>
          </a:p>
          <a:p>
            <a:endParaRPr lang="en-US" sz="3900" dirty="0" smtClean="0"/>
          </a:p>
          <a:p>
            <a:r>
              <a:rPr lang="en-US" sz="3900" dirty="0" smtClean="0"/>
              <a:t>I</a:t>
            </a:r>
          </a:p>
          <a:p>
            <a:r>
              <a:rPr lang="en-US" sz="3900" dirty="0" smtClean="0"/>
              <a:t>P</a:t>
            </a:r>
          </a:p>
          <a:p>
            <a:r>
              <a:rPr lang="en-US" sz="3900" dirty="0" smtClean="0"/>
              <a:t>E</a:t>
            </a:r>
          </a:p>
          <a:p>
            <a:r>
              <a:rPr lang="en-US" sz="3900" dirty="0" smtClean="0"/>
              <a:t>N</a:t>
            </a:r>
          </a:p>
        </p:txBody>
      </p:sp>
      <p:sp>
        <p:nvSpPr>
          <p:cNvPr id="79876" name="Text Box 4"/>
          <p:cNvSpPr txBox="1">
            <a:spLocks noChangeArrowheads="1"/>
          </p:cNvSpPr>
          <p:nvPr/>
        </p:nvSpPr>
        <p:spPr bwMode="auto">
          <a:xfrm>
            <a:off x="1219200" y="1447800"/>
            <a:ext cx="7924800" cy="1569660"/>
          </a:xfrm>
          <a:prstGeom prst="rect">
            <a:avLst/>
          </a:prstGeom>
          <a:noFill/>
          <a:ln w="9525">
            <a:noFill/>
            <a:miter lim="800000"/>
            <a:headEnd/>
            <a:tailEnd/>
          </a:ln>
        </p:spPr>
        <p:txBody>
          <a:bodyPr>
            <a:spAutoFit/>
          </a:bodyPr>
          <a:lstStyle/>
          <a:p>
            <a:pPr eaLnBrk="0" hangingPunct="0">
              <a:spcBef>
                <a:spcPct val="50000"/>
              </a:spcBef>
            </a:pPr>
            <a:r>
              <a:rPr lang="en-US" sz="2400" dirty="0"/>
              <a:t>elated goods (Complements and Substitutes)</a:t>
            </a:r>
          </a:p>
          <a:p>
            <a:r>
              <a:rPr lang="en-US" sz="2400" b="1" u="sng" dirty="0"/>
              <a:t>Complements: if </a:t>
            </a:r>
            <a:r>
              <a:rPr lang="en-US" sz="2400" b="1" i="1" u="sng" dirty="0">
                <a:solidFill>
                  <a:srgbClr val="FF0000"/>
                </a:solidFill>
              </a:rPr>
              <a:t>price of complement</a:t>
            </a:r>
            <a:r>
              <a:rPr lang="en-US" sz="2400" b="1" u="sng" dirty="0">
                <a:solidFill>
                  <a:srgbClr val="FF0000"/>
                </a:solidFill>
              </a:rPr>
              <a:t> increases</a:t>
            </a:r>
            <a:r>
              <a:rPr lang="en-US" sz="2400" b="1" u="sng" dirty="0"/>
              <a:t>, demand </a:t>
            </a:r>
            <a:r>
              <a:rPr lang="en-US" sz="2400" b="1" i="1" u="sng" dirty="0">
                <a:solidFill>
                  <a:srgbClr val="FF0000"/>
                </a:solidFill>
              </a:rPr>
              <a:t>for the other good</a:t>
            </a:r>
            <a:r>
              <a:rPr lang="en-US" sz="2400" b="1" u="sng" dirty="0">
                <a:solidFill>
                  <a:srgbClr val="FF0000"/>
                </a:solidFill>
              </a:rPr>
              <a:t> decreases</a:t>
            </a:r>
            <a:r>
              <a:rPr lang="en-US" sz="2400" b="1" u="sng" dirty="0"/>
              <a:t>; if </a:t>
            </a:r>
            <a:r>
              <a:rPr lang="en-US" sz="2400" b="1" i="1" u="sng" dirty="0">
                <a:solidFill>
                  <a:srgbClr val="260AF6"/>
                </a:solidFill>
              </a:rPr>
              <a:t>price of the complement</a:t>
            </a:r>
            <a:r>
              <a:rPr lang="en-US" sz="2400" b="1" u="sng" dirty="0"/>
              <a:t> decreases, </a:t>
            </a:r>
            <a:r>
              <a:rPr lang="en-US" sz="2400" b="1" u="sng" dirty="0">
                <a:solidFill>
                  <a:srgbClr val="260AF6"/>
                </a:solidFill>
              </a:rPr>
              <a:t>demand </a:t>
            </a:r>
            <a:r>
              <a:rPr lang="en-US" sz="2400" b="1" i="1" u="sng" dirty="0">
                <a:solidFill>
                  <a:srgbClr val="260AF6"/>
                </a:solidFill>
              </a:rPr>
              <a:t>for the other</a:t>
            </a:r>
            <a:r>
              <a:rPr lang="en-US" sz="2400" b="1" u="sng" dirty="0">
                <a:solidFill>
                  <a:srgbClr val="260AF6"/>
                </a:solidFill>
              </a:rPr>
              <a:t> </a:t>
            </a:r>
            <a:r>
              <a:rPr lang="en-US" sz="2400" b="1" u="sng">
                <a:solidFill>
                  <a:srgbClr val="260AF6"/>
                </a:solidFill>
              </a:rPr>
              <a:t>good </a:t>
            </a:r>
            <a:r>
              <a:rPr lang="en-US" sz="2400" b="1" u="sng" smtClean="0">
                <a:solidFill>
                  <a:srgbClr val="260AF6"/>
                </a:solidFill>
              </a:rPr>
              <a:t>increases</a:t>
            </a:r>
            <a:endParaRPr lang="en-US" sz="2400" b="1" u="sng" dirty="0">
              <a:solidFill>
                <a:srgbClr val="260AF6"/>
              </a:solidFill>
            </a:endParaRPr>
          </a:p>
        </p:txBody>
      </p:sp>
    </p:spTree>
    <p:extLst>
      <p:ext uri="{BB962C8B-B14F-4D97-AF65-F5344CB8AC3E}">
        <p14:creationId xmlns:p14="http://schemas.microsoft.com/office/powerpoint/2010/main" val="15494924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ppt_x"/>
                                          </p:val>
                                        </p:tav>
                                        <p:tav tm="100000">
                                          <p:val>
                                            <p:strVal val="#ppt_x"/>
                                          </p:val>
                                        </p:tav>
                                      </p:tavLst>
                                    </p:anim>
                                    <p:anim calcmode="lin" valueType="num">
                                      <p:cBhvr additive="base">
                                        <p:cTn id="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875874" y="381000"/>
            <a:ext cx="4131317" cy="2990999"/>
          </a:xfrm>
          <a:prstGeom prst="rect">
            <a:avLst/>
          </a:prstGeom>
        </p:spPr>
      </p:pic>
      <p:pic>
        <p:nvPicPr>
          <p:cNvPr id="3" name="Picture 2"/>
          <p:cNvPicPr>
            <a:picLocks noChangeAspect="1"/>
          </p:cNvPicPr>
          <p:nvPr/>
        </p:nvPicPr>
        <p:blipFill>
          <a:blip r:embed="rId3"/>
          <a:stretch>
            <a:fillRect/>
          </a:stretch>
        </p:blipFill>
        <p:spPr>
          <a:xfrm>
            <a:off x="4953000" y="3581400"/>
            <a:ext cx="4054191" cy="2981202"/>
          </a:xfrm>
          <a:prstGeom prst="rect">
            <a:avLst/>
          </a:prstGeom>
        </p:spPr>
      </p:pic>
      <p:pic>
        <p:nvPicPr>
          <p:cNvPr id="4" name="Picture 3"/>
          <p:cNvPicPr>
            <a:picLocks noChangeAspect="1"/>
          </p:cNvPicPr>
          <p:nvPr/>
        </p:nvPicPr>
        <p:blipFill>
          <a:blip r:embed="rId4"/>
          <a:stretch>
            <a:fillRect/>
          </a:stretch>
        </p:blipFill>
        <p:spPr>
          <a:xfrm>
            <a:off x="304800" y="3628902"/>
            <a:ext cx="4343400" cy="2933700"/>
          </a:xfrm>
          <a:prstGeom prst="rect">
            <a:avLst/>
          </a:prstGeom>
        </p:spPr>
      </p:pic>
      <p:pic>
        <p:nvPicPr>
          <p:cNvPr id="5" name="Picture 4"/>
          <p:cNvPicPr>
            <a:picLocks noChangeAspect="1"/>
          </p:cNvPicPr>
          <p:nvPr/>
        </p:nvPicPr>
        <p:blipFill>
          <a:blip r:embed="rId5"/>
          <a:stretch>
            <a:fillRect/>
          </a:stretch>
        </p:blipFill>
        <p:spPr>
          <a:xfrm>
            <a:off x="228217" y="313796"/>
            <a:ext cx="4419983" cy="3048264"/>
          </a:xfrm>
          <a:prstGeom prst="rect">
            <a:avLst/>
          </a:prstGeom>
        </p:spPr>
      </p:pic>
    </p:spTree>
    <p:extLst>
      <p:ext uri="{BB962C8B-B14F-4D97-AF65-F5344CB8AC3E}">
        <p14:creationId xmlns:p14="http://schemas.microsoft.com/office/powerpoint/2010/main" val="314496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80">
                                          <p:stCondLst>
                                            <p:cond delay="0"/>
                                          </p:stCondLst>
                                        </p:cTn>
                                        <p:tgtEl>
                                          <p:spTgt spid="3"/>
                                        </p:tgtEl>
                                      </p:cBhvr>
                                    </p:animEffect>
                                    <p:anim calcmode="lin" valueType="num">
                                      <p:cBhvr>
                                        <p:cTn id="1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gtEl>
                                      </p:cBhvr>
                                      <p:to x="100000" y="60000"/>
                                    </p:animScale>
                                    <p:animScale>
                                      <p:cBhvr>
                                        <p:cTn id="21" dur="166" decel="50000">
                                          <p:stCondLst>
                                            <p:cond delay="676"/>
                                          </p:stCondLst>
                                        </p:cTn>
                                        <p:tgtEl>
                                          <p:spTgt spid="3"/>
                                        </p:tgtEl>
                                      </p:cBhvr>
                                      <p:to x="100000" y="100000"/>
                                    </p:animScale>
                                    <p:animScale>
                                      <p:cBhvr>
                                        <p:cTn id="22" dur="26">
                                          <p:stCondLst>
                                            <p:cond delay="1312"/>
                                          </p:stCondLst>
                                        </p:cTn>
                                        <p:tgtEl>
                                          <p:spTgt spid="3"/>
                                        </p:tgtEl>
                                      </p:cBhvr>
                                      <p:to x="100000" y="80000"/>
                                    </p:animScale>
                                    <p:animScale>
                                      <p:cBhvr>
                                        <p:cTn id="23" dur="166" decel="50000">
                                          <p:stCondLst>
                                            <p:cond delay="1338"/>
                                          </p:stCondLst>
                                        </p:cTn>
                                        <p:tgtEl>
                                          <p:spTgt spid="3"/>
                                        </p:tgtEl>
                                      </p:cBhvr>
                                      <p:to x="100000" y="100000"/>
                                    </p:animScale>
                                    <p:animScale>
                                      <p:cBhvr>
                                        <p:cTn id="24" dur="26">
                                          <p:stCondLst>
                                            <p:cond delay="1642"/>
                                          </p:stCondLst>
                                        </p:cTn>
                                        <p:tgtEl>
                                          <p:spTgt spid="3"/>
                                        </p:tgtEl>
                                      </p:cBhvr>
                                      <p:to x="100000" y="90000"/>
                                    </p:animScale>
                                    <p:animScale>
                                      <p:cBhvr>
                                        <p:cTn id="25" dur="166" decel="50000">
                                          <p:stCondLst>
                                            <p:cond delay="1668"/>
                                          </p:stCondLst>
                                        </p:cTn>
                                        <p:tgtEl>
                                          <p:spTgt spid="3"/>
                                        </p:tgtEl>
                                      </p:cBhvr>
                                      <p:to x="100000" y="100000"/>
                                    </p:animScale>
                                    <p:animScale>
                                      <p:cBhvr>
                                        <p:cTn id="26" dur="26">
                                          <p:stCondLst>
                                            <p:cond delay="1808"/>
                                          </p:stCondLst>
                                        </p:cTn>
                                        <p:tgtEl>
                                          <p:spTgt spid="3"/>
                                        </p:tgtEl>
                                      </p:cBhvr>
                                      <p:to x="100000" y="95000"/>
                                    </p:animScale>
                                    <p:animScale>
                                      <p:cBhvr>
                                        <p:cTn id="2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348" y="990600"/>
            <a:ext cx="8367651" cy="2677656"/>
          </a:xfrm>
          <a:prstGeom prst="rect">
            <a:avLst/>
          </a:prstGeom>
        </p:spPr>
        <p:txBody>
          <a:bodyPr wrap="square">
            <a:spAutoFit/>
          </a:bodyPr>
          <a:lstStyle/>
          <a:p>
            <a:r>
              <a:rPr lang="en-US" sz="2800" u="sng" dirty="0"/>
              <a:t>Market </a:t>
            </a:r>
            <a:r>
              <a:rPr lang="en-US" sz="2800" u="sng" dirty="0" smtClean="0"/>
              <a:t>“D” </a:t>
            </a:r>
            <a:r>
              <a:rPr lang="en-US" sz="2800" u="sng" dirty="0"/>
              <a:t>is elastic when the </a:t>
            </a:r>
            <a:r>
              <a:rPr lang="en-US" sz="2800" u="sng" dirty="0" smtClean="0"/>
              <a:t>% change in the price </a:t>
            </a:r>
            <a:r>
              <a:rPr lang="en-US" sz="2800" u="sng" dirty="0"/>
              <a:t>of a good is less than the %</a:t>
            </a:r>
            <a:r>
              <a:rPr lang="en-US" sz="2800" u="sng" dirty="0" smtClean="0"/>
              <a:t> </a:t>
            </a:r>
            <a:r>
              <a:rPr lang="en-US" sz="2800" u="sng" dirty="0"/>
              <a:t>change in quantity </a:t>
            </a:r>
            <a:r>
              <a:rPr lang="en-US" sz="2800" u="sng" dirty="0" smtClean="0"/>
              <a:t>“D" </a:t>
            </a:r>
            <a:r>
              <a:rPr lang="en-US" sz="2800" u="sng" dirty="0"/>
              <a:t>of the good</a:t>
            </a:r>
            <a:r>
              <a:rPr lang="en-US" sz="2800" dirty="0"/>
              <a:t>. For example, if the price of snack you buy goes up, you will likely buy a much smaller quantity because you immediately substitute another snack for it since you have so many choices.</a:t>
            </a:r>
          </a:p>
        </p:txBody>
      </p:sp>
      <p:sp>
        <p:nvSpPr>
          <p:cNvPr id="3" name="Rectangle 2"/>
          <p:cNvSpPr/>
          <p:nvPr/>
        </p:nvSpPr>
        <p:spPr>
          <a:xfrm>
            <a:off x="364483" y="163726"/>
            <a:ext cx="620740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Demand</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6" name="Picture 5"/>
          <p:cNvPicPr>
            <a:picLocks noChangeAspect="1"/>
          </p:cNvPicPr>
          <p:nvPr/>
        </p:nvPicPr>
        <p:blipFill>
          <a:blip r:embed="rId2"/>
          <a:stretch>
            <a:fillRect/>
          </a:stretch>
        </p:blipFill>
        <p:spPr>
          <a:xfrm>
            <a:off x="609600" y="3690441"/>
            <a:ext cx="3702887" cy="2857500"/>
          </a:xfrm>
          <a:prstGeom prst="rect">
            <a:avLst/>
          </a:prstGeom>
        </p:spPr>
      </p:pic>
      <p:pic>
        <p:nvPicPr>
          <p:cNvPr id="7" name="Picture 6"/>
          <p:cNvPicPr>
            <a:picLocks noChangeAspect="1"/>
          </p:cNvPicPr>
          <p:nvPr/>
        </p:nvPicPr>
        <p:blipFill>
          <a:blip r:embed="rId3"/>
          <a:stretch>
            <a:fillRect/>
          </a:stretch>
        </p:blipFill>
        <p:spPr>
          <a:xfrm>
            <a:off x="4800600" y="3539343"/>
            <a:ext cx="3810370" cy="3115326"/>
          </a:xfrm>
          <a:prstGeom prst="rect">
            <a:avLst/>
          </a:prstGeom>
        </p:spPr>
      </p:pic>
    </p:spTree>
    <p:extLst>
      <p:ext uri="{BB962C8B-B14F-4D97-AF65-F5344CB8AC3E}">
        <p14:creationId xmlns:p14="http://schemas.microsoft.com/office/powerpoint/2010/main" val="278121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53000" y="175591"/>
            <a:ext cx="3987130" cy="3115326"/>
          </a:xfrm>
          <a:prstGeom prst="rect">
            <a:avLst/>
          </a:prstGeom>
        </p:spPr>
      </p:pic>
      <p:pic>
        <p:nvPicPr>
          <p:cNvPr id="3" name="Picture 2"/>
          <p:cNvPicPr>
            <a:picLocks noChangeAspect="1"/>
          </p:cNvPicPr>
          <p:nvPr/>
        </p:nvPicPr>
        <p:blipFill>
          <a:blip r:embed="rId3"/>
          <a:stretch>
            <a:fillRect/>
          </a:stretch>
        </p:blipFill>
        <p:spPr>
          <a:xfrm>
            <a:off x="4953000" y="3581400"/>
            <a:ext cx="4023573" cy="3115326"/>
          </a:xfrm>
          <a:prstGeom prst="rect">
            <a:avLst/>
          </a:prstGeom>
        </p:spPr>
      </p:pic>
      <p:pic>
        <p:nvPicPr>
          <p:cNvPr id="4" name="Picture 3"/>
          <p:cNvPicPr>
            <a:picLocks noChangeAspect="1"/>
          </p:cNvPicPr>
          <p:nvPr/>
        </p:nvPicPr>
        <p:blipFill>
          <a:blip r:embed="rId4"/>
          <a:stretch>
            <a:fillRect/>
          </a:stretch>
        </p:blipFill>
        <p:spPr>
          <a:xfrm>
            <a:off x="76200" y="175591"/>
            <a:ext cx="4267200" cy="2857500"/>
          </a:xfrm>
          <a:prstGeom prst="rect">
            <a:avLst/>
          </a:prstGeom>
        </p:spPr>
      </p:pic>
      <p:pic>
        <p:nvPicPr>
          <p:cNvPr id="5" name="Picture 4"/>
          <p:cNvPicPr>
            <a:picLocks noChangeAspect="1"/>
          </p:cNvPicPr>
          <p:nvPr/>
        </p:nvPicPr>
        <p:blipFill>
          <a:blip r:embed="rId5"/>
          <a:stretch>
            <a:fillRect/>
          </a:stretch>
        </p:blipFill>
        <p:spPr>
          <a:xfrm>
            <a:off x="76200" y="3581400"/>
            <a:ext cx="4267200" cy="3115326"/>
          </a:xfrm>
          <a:prstGeom prst="rect">
            <a:avLst/>
          </a:prstGeom>
        </p:spPr>
      </p:pic>
    </p:spTree>
    <p:extLst>
      <p:ext uri="{BB962C8B-B14F-4D97-AF65-F5344CB8AC3E}">
        <p14:creationId xmlns:p14="http://schemas.microsoft.com/office/powerpoint/2010/main" val="379708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2" y="990600"/>
            <a:ext cx="8762998" cy="2677656"/>
          </a:xfrm>
          <a:prstGeom prst="rect">
            <a:avLst/>
          </a:prstGeom>
        </p:spPr>
        <p:txBody>
          <a:bodyPr wrap="square">
            <a:spAutoFit/>
          </a:bodyPr>
          <a:lstStyle/>
          <a:p>
            <a:r>
              <a:rPr lang="en-US" sz="2800" u="sng" dirty="0"/>
              <a:t>What does inelastic </a:t>
            </a:r>
            <a:r>
              <a:rPr lang="en-US" sz="2800" u="sng" dirty="0" smtClean="0"/>
              <a:t>“D” </a:t>
            </a:r>
            <a:r>
              <a:rPr lang="en-US" sz="2800" u="sng" dirty="0"/>
              <a:t>look </a:t>
            </a:r>
            <a:r>
              <a:rPr lang="en-US" sz="2800" u="sng" dirty="0" smtClean="0"/>
              <a:t>like? </a:t>
            </a:r>
            <a:r>
              <a:rPr lang="en-US" sz="2800" dirty="0" smtClean="0"/>
              <a:t>The first </a:t>
            </a:r>
            <a:r>
              <a:rPr lang="en-US" sz="2800" dirty="0"/>
              <a:t>graph shows relatively inelastic </a:t>
            </a:r>
            <a:r>
              <a:rPr lang="en-US" sz="2800" dirty="0" smtClean="0"/>
              <a:t>“D” </a:t>
            </a:r>
            <a:r>
              <a:rPr lang="en-US" sz="2800" dirty="0"/>
              <a:t>which means a price change on the </a:t>
            </a:r>
            <a:r>
              <a:rPr lang="en-US" sz="2800" dirty="0" smtClean="0"/>
              <a:t>“D” </a:t>
            </a:r>
            <a:r>
              <a:rPr lang="en-US" sz="2800" dirty="0"/>
              <a:t>curve results in a very small change in quantity </a:t>
            </a:r>
            <a:r>
              <a:rPr lang="en-US" sz="2800" dirty="0" smtClean="0"/>
              <a:t>“D”. </a:t>
            </a:r>
            <a:r>
              <a:rPr lang="en-US" sz="2800" dirty="0"/>
              <a:t>The second graph shows perfectly inelastic </a:t>
            </a:r>
            <a:r>
              <a:rPr lang="en-US" sz="2800" dirty="0" smtClean="0"/>
              <a:t>“D” </a:t>
            </a:r>
            <a:r>
              <a:rPr lang="en-US" sz="2800" dirty="0"/>
              <a:t>which means a price change on the </a:t>
            </a:r>
            <a:r>
              <a:rPr lang="en-US" sz="2800" dirty="0" smtClean="0"/>
              <a:t>“D” </a:t>
            </a:r>
            <a:r>
              <a:rPr lang="en-US" sz="2800" dirty="0"/>
              <a:t>curve results in no change in quantity demanded.</a:t>
            </a:r>
          </a:p>
        </p:txBody>
      </p:sp>
      <p:sp>
        <p:nvSpPr>
          <p:cNvPr id="3" name="Rectangle 2"/>
          <p:cNvSpPr/>
          <p:nvPr/>
        </p:nvSpPr>
        <p:spPr>
          <a:xfrm>
            <a:off x="364483" y="163726"/>
            <a:ext cx="620740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Demand</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Picture 3"/>
          <p:cNvPicPr>
            <a:picLocks noChangeAspect="1"/>
          </p:cNvPicPr>
          <p:nvPr/>
        </p:nvPicPr>
        <p:blipFill>
          <a:blip r:embed="rId2"/>
          <a:stretch>
            <a:fillRect/>
          </a:stretch>
        </p:blipFill>
        <p:spPr>
          <a:xfrm>
            <a:off x="152401" y="3668256"/>
            <a:ext cx="4419600" cy="3038338"/>
          </a:xfrm>
          <a:prstGeom prst="rect">
            <a:avLst/>
          </a:prstGeom>
        </p:spPr>
      </p:pic>
      <p:pic>
        <p:nvPicPr>
          <p:cNvPr id="5" name="Picture 4"/>
          <p:cNvPicPr>
            <a:picLocks noChangeAspect="1"/>
          </p:cNvPicPr>
          <p:nvPr/>
        </p:nvPicPr>
        <p:blipFill>
          <a:blip r:embed="rId3"/>
          <a:stretch>
            <a:fillRect/>
          </a:stretch>
        </p:blipFill>
        <p:spPr>
          <a:xfrm>
            <a:off x="4804338" y="3668256"/>
            <a:ext cx="4111061" cy="3038338"/>
          </a:xfrm>
          <a:prstGeom prst="rect">
            <a:avLst/>
          </a:prstGeom>
        </p:spPr>
      </p:pic>
      <p:sp>
        <p:nvSpPr>
          <p:cNvPr id="6" name="TextBox 5"/>
          <p:cNvSpPr txBox="1"/>
          <p:nvPr/>
        </p:nvSpPr>
        <p:spPr>
          <a:xfrm>
            <a:off x="2743200" y="4038600"/>
            <a:ext cx="929678" cy="369332"/>
          </a:xfrm>
          <a:prstGeom prst="rect">
            <a:avLst/>
          </a:prstGeom>
          <a:noFill/>
        </p:spPr>
        <p:txBody>
          <a:bodyPr wrap="none" rtlCol="0">
            <a:spAutoFit/>
          </a:bodyPr>
          <a:lstStyle/>
          <a:p>
            <a:r>
              <a:rPr lang="en-US" dirty="0" smtClean="0"/>
              <a:t>Relative</a:t>
            </a:r>
            <a:endParaRPr lang="en-US" dirty="0"/>
          </a:p>
        </p:txBody>
      </p:sp>
      <p:sp>
        <p:nvSpPr>
          <p:cNvPr id="7" name="TextBox 6"/>
          <p:cNvSpPr txBox="1"/>
          <p:nvPr/>
        </p:nvSpPr>
        <p:spPr>
          <a:xfrm>
            <a:off x="8001000" y="4038600"/>
            <a:ext cx="849143" cy="369332"/>
          </a:xfrm>
          <a:prstGeom prst="rect">
            <a:avLst/>
          </a:prstGeom>
          <a:noFill/>
        </p:spPr>
        <p:txBody>
          <a:bodyPr wrap="none" rtlCol="0">
            <a:spAutoFit/>
          </a:bodyPr>
          <a:lstStyle/>
          <a:p>
            <a:r>
              <a:rPr lang="en-US" dirty="0" smtClean="0"/>
              <a:t>Perfect</a:t>
            </a:r>
            <a:endParaRPr lang="en-US" dirty="0"/>
          </a:p>
        </p:txBody>
      </p:sp>
    </p:spTree>
    <p:extLst>
      <p:ext uri="{BB962C8B-B14F-4D97-AF65-F5344CB8AC3E}">
        <p14:creationId xmlns:p14="http://schemas.microsoft.com/office/powerpoint/2010/main" val="342207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990600"/>
            <a:ext cx="8763000" cy="2308324"/>
          </a:xfrm>
          <a:prstGeom prst="rect">
            <a:avLst/>
          </a:prstGeom>
        </p:spPr>
        <p:txBody>
          <a:bodyPr wrap="square">
            <a:spAutoFit/>
          </a:bodyPr>
          <a:lstStyle/>
          <a:p>
            <a:r>
              <a:rPr lang="en-US" sz="2400" u="sng" dirty="0"/>
              <a:t>What does elastic </a:t>
            </a:r>
            <a:r>
              <a:rPr lang="en-US" sz="2400" u="sng" dirty="0" smtClean="0"/>
              <a:t>“D” </a:t>
            </a:r>
            <a:r>
              <a:rPr lang="en-US" sz="2400" u="sng" dirty="0"/>
              <a:t>look </a:t>
            </a:r>
            <a:r>
              <a:rPr lang="en-US" sz="2400" u="sng" dirty="0" smtClean="0"/>
              <a:t>like </a:t>
            </a:r>
            <a:r>
              <a:rPr lang="en-US" sz="2400" u="sng" dirty="0"/>
              <a:t>graphically? </a:t>
            </a:r>
            <a:r>
              <a:rPr lang="en-US" sz="2400" dirty="0"/>
              <a:t>The first graph shows relatively elastic </a:t>
            </a:r>
            <a:r>
              <a:rPr lang="en-US" sz="2400" dirty="0" smtClean="0"/>
              <a:t>“D” </a:t>
            </a:r>
            <a:r>
              <a:rPr lang="en-US" sz="2400" dirty="0"/>
              <a:t>which means a price change on the </a:t>
            </a:r>
            <a:r>
              <a:rPr lang="en-US" sz="2400" dirty="0" smtClean="0"/>
              <a:t>“D" </a:t>
            </a:r>
            <a:r>
              <a:rPr lang="en-US" sz="2400" dirty="0"/>
              <a:t>curve results in a very large change in quantity </a:t>
            </a:r>
            <a:r>
              <a:rPr lang="en-US" sz="2400" dirty="0" smtClean="0"/>
              <a:t>“D”. </a:t>
            </a:r>
            <a:r>
              <a:rPr lang="en-US" sz="2400" dirty="0"/>
              <a:t>The second graph shows perfectly elastic </a:t>
            </a:r>
            <a:r>
              <a:rPr lang="en-US" sz="2400" dirty="0" smtClean="0"/>
              <a:t>“D” </a:t>
            </a:r>
            <a:r>
              <a:rPr lang="en-US" sz="2400" dirty="0"/>
              <a:t>which means any price increase or decrease no longer intersects the </a:t>
            </a:r>
            <a:r>
              <a:rPr lang="en-US" sz="2400" dirty="0" smtClean="0"/>
              <a:t>“D” </a:t>
            </a:r>
            <a:r>
              <a:rPr lang="en-US" sz="2400" dirty="0"/>
              <a:t>curve and there is no quantity </a:t>
            </a:r>
            <a:r>
              <a:rPr lang="en-US" sz="2400" dirty="0" smtClean="0"/>
              <a:t>“D” at </a:t>
            </a:r>
            <a:r>
              <a:rPr lang="en-US" sz="2400" dirty="0"/>
              <a:t>any other price.</a:t>
            </a:r>
          </a:p>
        </p:txBody>
      </p:sp>
      <p:sp>
        <p:nvSpPr>
          <p:cNvPr id="3" name="Rectangle 2"/>
          <p:cNvSpPr/>
          <p:nvPr/>
        </p:nvSpPr>
        <p:spPr>
          <a:xfrm>
            <a:off x="364483" y="163726"/>
            <a:ext cx="6207405"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Demand</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Picture 3"/>
          <p:cNvPicPr>
            <a:picLocks noChangeAspect="1"/>
          </p:cNvPicPr>
          <p:nvPr/>
        </p:nvPicPr>
        <p:blipFill>
          <a:blip r:embed="rId2"/>
          <a:stretch>
            <a:fillRect/>
          </a:stretch>
        </p:blipFill>
        <p:spPr>
          <a:xfrm>
            <a:off x="152400" y="3581400"/>
            <a:ext cx="4495800" cy="3112397"/>
          </a:xfrm>
          <a:prstGeom prst="rect">
            <a:avLst/>
          </a:prstGeom>
        </p:spPr>
      </p:pic>
      <p:pic>
        <p:nvPicPr>
          <p:cNvPr id="5" name="Picture 4"/>
          <p:cNvPicPr>
            <a:picLocks noChangeAspect="1"/>
          </p:cNvPicPr>
          <p:nvPr/>
        </p:nvPicPr>
        <p:blipFill>
          <a:blip r:embed="rId3"/>
          <a:stretch>
            <a:fillRect/>
          </a:stretch>
        </p:blipFill>
        <p:spPr>
          <a:xfrm>
            <a:off x="4754169" y="3581400"/>
            <a:ext cx="4253948" cy="3112397"/>
          </a:xfrm>
          <a:prstGeom prst="rect">
            <a:avLst/>
          </a:prstGeom>
        </p:spPr>
      </p:pic>
      <p:sp>
        <p:nvSpPr>
          <p:cNvPr id="6" name="TextBox 5"/>
          <p:cNvSpPr txBox="1"/>
          <p:nvPr/>
        </p:nvSpPr>
        <p:spPr>
          <a:xfrm>
            <a:off x="2514600" y="3810000"/>
            <a:ext cx="990600" cy="369332"/>
          </a:xfrm>
          <a:prstGeom prst="rect">
            <a:avLst/>
          </a:prstGeom>
          <a:noFill/>
        </p:spPr>
        <p:txBody>
          <a:bodyPr wrap="square" rtlCol="0">
            <a:spAutoFit/>
          </a:bodyPr>
          <a:lstStyle/>
          <a:p>
            <a:r>
              <a:rPr lang="en-US" dirty="0" smtClean="0"/>
              <a:t>Relative</a:t>
            </a:r>
            <a:endParaRPr lang="en-US" dirty="0"/>
          </a:p>
        </p:txBody>
      </p:sp>
      <p:sp>
        <p:nvSpPr>
          <p:cNvPr id="7" name="TextBox 6"/>
          <p:cNvSpPr txBox="1"/>
          <p:nvPr/>
        </p:nvSpPr>
        <p:spPr>
          <a:xfrm>
            <a:off x="6400800" y="3810000"/>
            <a:ext cx="1524000" cy="369332"/>
          </a:xfrm>
          <a:prstGeom prst="rect">
            <a:avLst/>
          </a:prstGeom>
          <a:noFill/>
        </p:spPr>
        <p:txBody>
          <a:bodyPr wrap="square" rtlCol="0">
            <a:spAutoFit/>
          </a:bodyPr>
          <a:lstStyle/>
          <a:p>
            <a:r>
              <a:rPr lang="en-US" dirty="0" smtClean="0"/>
              <a:t>Perfect</a:t>
            </a:r>
            <a:endParaRPr lang="en-US" dirty="0"/>
          </a:p>
        </p:txBody>
      </p:sp>
    </p:spTree>
    <p:extLst>
      <p:ext uri="{BB962C8B-B14F-4D97-AF65-F5344CB8AC3E}">
        <p14:creationId xmlns:p14="http://schemas.microsoft.com/office/powerpoint/2010/main" val="321797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733" y="152400"/>
            <a:ext cx="4680448" cy="900246"/>
          </a:xfrm>
          <a:prstGeom prst="rect">
            <a:avLst/>
          </a:prstGeom>
          <a:noFill/>
        </p:spPr>
        <p:txBody>
          <a:bodyPr wrap="none" lIns="68580" tIns="34290" rIns="68580" bIns="34290">
            <a:spAutoFit/>
          </a:bodyPr>
          <a:lstStyle/>
          <a:p>
            <a:pPr algn="ctr"/>
            <a:r>
              <a:rPr lang="en-US" sz="5400" b="1" spc="38" dirty="0">
                <a:ln w="9525" cmpd="sng">
                  <a:solidFill>
                    <a:schemeClr val="accent1"/>
                  </a:solidFill>
                  <a:prstDash val="solid"/>
                </a:ln>
                <a:solidFill>
                  <a:srgbClr val="70AD47">
                    <a:tint val="1000"/>
                  </a:srgbClr>
                </a:solidFill>
                <a:effectLst>
                  <a:glow rad="38100">
                    <a:schemeClr val="accent1">
                      <a:alpha val="40000"/>
                    </a:schemeClr>
                  </a:glow>
                </a:effectLst>
              </a:rPr>
              <a:t>Bell ringer, </a:t>
            </a:r>
            <a:r>
              <a:rPr lang="en-US" sz="5400" b="1" spc="38" dirty="0" smtClean="0">
                <a:ln w="9525" cmpd="sng">
                  <a:solidFill>
                    <a:schemeClr val="accent1"/>
                  </a:solidFill>
                  <a:prstDash val="solid"/>
                </a:ln>
                <a:solidFill>
                  <a:srgbClr val="70AD47">
                    <a:tint val="1000"/>
                  </a:srgbClr>
                </a:solidFill>
                <a:effectLst>
                  <a:glow rad="38100">
                    <a:schemeClr val="accent1">
                      <a:alpha val="40000"/>
                    </a:schemeClr>
                  </a:glow>
                </a:effectLst>
              </a:rPr>
              <a:t>9.22</a:t>
            </a:r>
            <a:endParaRPr lang="en-US" sz="5400" b="1" spc="38"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321733" y="1052646"/>
            <a:ext cx="8382000" cy="954107"/>
          </a:xfrm>
          <a:prstGeom prst="rect">
            <a:avLst/>
          </a:prstGeom>
          <a:solidFill>
            <a:srgbClr val="FFFF00"/>
          </a:solidFill>
        </p:spPr>
        <p:txBody>
          <a:bodyPr wrap="square" rtlCol="0">
            <a:spAutoFit/>
          </a:bodyPr>
          <a:lstStyle/>
          <a:p>
            <a:pPr algn="ctr"/>
            <a:r>
              <a:rPr lang="en-US" sz="2800" dirty="0" smtClean="0"/>
              <a:t>Please write down the following questions. Listen to the podcast clip to answer … (17:00)</a:t>
            </a:r>
            <a:endParaRPr lang="en-US" sz="2800" dirty="0" smtClean="0"/>
          </a:p>
        </p:txBody>
      </p:sp>
      <p:sp>
        <p:nvSpPr>
          <p:cNvPr id="2" name="TextBox 1"/>
          <p:cNvSpPr txBox="1"/>
          <p:nvPr/>
        </p:nvSpPr>
        <p:spPr>
          <a:xfrm>
            <a:off x="321733" y="2133600"/>
            <a:ext cx="8669867" cy="5355312"/>
          </a:xfrm>
          <a:prstGeom prst="rect">
            <a:avLst/>
          </a:prstGeom>
          <a:noFill/>
        </p:spPr>
        <p:txBody>
          <a:bodyPr wrap="square" rtlCol="0">
            <a:spAutoFit/>
          </a:bodyPr>
          <a:lstStyle/>
          <a:p>
            <a:pPr marL="342900" indent="-342900">
              <a:buAutoNum type="arabicPeriod"/>
            </a:pPr>
            <a:r>
              <a:rPr lang="en-US" sz="3600" dirty="0" smtClean="0"/>
              <a:t>Why is Volkswagen in trouble with the United States government?</a:t>
            </a:r>
          </a:p>
          <a:p>
            <a:pPr marL="342900" indent="-342900">
              <a:buAutoNum type="arabicPeriod"/>
            </a:pPr>
            <a:r>
              <a:rPr lang="en-US" sz="3600" dirty="0" smtClean="0"/>
              <a:t>What is the maximum fine per vehicle that could be levied by the EPA against Volkswagen?</a:t>
            </a:r>
          </a:p>
          <a:p>
            <a:pPr marL="342900" indent="-342900">
              <a:buAutoNum type="arabicPeriod"/>
            </a:pPr>
            <a:r>
              <a:rPr lang="en-US" sz="3600" dirty="0" smtClean="0"/>
              <a:t>If the United States government cracks down on Volkswagen, will that shift the demand curve to the left or the right?</a:t>
            </a:r>
          </a:p>
          <a:p>
            <a:pPr marL="342900" indent="-342900">
              <a:buAutoNum type="arabicPeriod"/>
            </a:pPr>
            <a:endParaRPr lang="en-US" sz="3600" dirty="0" smtClean="0"/>
          </a:p>
          <a:p>
            <a:pPr marL="342900" indent="-342900">
              <a:buAutoNum type="arabicPeriod"/>
            </a:pPr>
            <a:endParaRPr lang="en-US" dirty="0"/>
          </a:p>
        </p:txBody>
      </p:sp>
    </p:spTree>
    <p:extLst>
      <p:ext uri="{BB962C8B-B14F-4D97-AF65-F5344CB8AC3E}">
        <p14:creationId xmlns:p14="http://schemas.microsoft.com/office/powerpoint/2010/main" val="3986899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59340"/>
            <a:ext cx="8153400" cy="3108543"/>
          </a:xfrm>
          <a:prstGeom prst="rect">
            <a:avLst/>
          </a:prstGeom>
        </p:spPr>
        <p:txBody>
          <a:bodyPr wrap="square">
            <a:spAutoFit/>
          </a:bodyPr>
          <a:lstStyle/>
          <a:p>
            <a:r>
              <a:rPr lang="en-US" sz="2800" dirty="0">
                <a:solidFill>
                  <a:prstClr val="black"/>
                </a:solidFill>
              </a:rPr>
              <a:t>SSEMI3 The student will explain how markets, prices, and competition influence economic behavior. </a:t>
            </a:r>
          </a:p>
          <a:p>
            <a:r>
              <a:rPr lang="en-US" sz="2800" dirty="0">
                <a:solidFill>
                  <a:prstClr val="black"/>
                </a:solidFill>
              </a:rPr>
              <a:t> a. Identify and illustrate on a graph factors that cause changes in market supply and demand.</a:t>
            </a:r>
          </a:p>
          <a:p>
            <a:r>
              <a:rPr lang="en-US" sz="2800" dirty="0">
                <a:solidFill>
                  <a:prstClr val="black"/>
                </a:solidFill>
              </a:rPr>
              <a:t> b</a:t>
            </a:r>
            <a:r>
              <a:rPr lang="en-US" sz="2800" u="sng" dirty="0">
                <a:solidFill>
                  <a:prstClr val="black"/>
                </a:solidFill>
              </a:rPr>
              <a:t>. </a:t>
            </a:r>
            <a:r>
              <a:rPr lang="en-US" sz="2800" dirty="0">
                <a:solidFill>
                  <a:prstClr val="black"/>
                </a:solidFill>
              </a:rPr>
              <a:t>Explain and illustrate on a graph how price floors create surpluses and price ceilings create shortages</a:t>
            </a:r>
            <a:r>
              <a:rPr lang="en-US" sz="2800" u="sng" dirty="0">
                <a:solidFill>
                  <a:prstClr val="black"/>
                </a:solidFill>
              </a:rPr>
              <a:t>.</a:t>
            </a:r>
          </a:p>
          <a:p>
            <a:r>
              <a:rPr lang="en-US" sz="2800" u="sng" dirty="0">
                <a:solidFill>
                  <a:prstClr val="black"/>
                </a:solidFill>
              </a:rPr>
              <a:t> c. Define price elasticity of demand and supply. </a:t>
            </a:r>
          </a:p>
        </p:txBody>
      </p:sp>
      <p:sp>
        <p:nvSpPr>
          <p:cNvPr id="3" name="Rectangle 2"/>
          <p:cNvSpPr/>
          <p:nvPr/>
        </p:nvSpPr>
        <p:spPr>
          <a:xfrm>
            <a:off x="57022" y="609600"/>
            <a:ext cx="5386988" cy="923330"/>
          </a:xfrm>
          <a:prstGeom prst="rect">
            <a:avLst/>
          </a:prstGeom>
          <a:noFill/>
        </p:spPr>
        <p:txBody>
          <a:bodyPr wrap="none" lIns="91440" tIns="45720" rIns="91440" bIns="45720">
            <a:spAutoFit/>
          </a:bodyPr>
          <a:lstStyle/>
          <a:p>
            <a:pPr algn="ctr"/>
            <a:r>
              <a:rPr lang="en-US" sz="5400" b="1" dirty="0" smtClean="0">
                <a:ln w="6600">
                  <a:solidFill>
                    <a:srgbClr val="ED7D31"/>
                  </a:solidFill>
                  <a:prstDash val="solid"/>
                </a:ln>
                <a:solidFill>
                  <a:srgbClr val="FFFFFF"/>
                </a:solidFill>
                <a:effectLst>
                  <a:outerShdw dist="38100" dir="2700000" algn="tl" rotWithShape="0">
                    <a:srgbClr val="ED7D31"/>
                  </a:outerShdw>
                </a:effectLst>
              </a:rPr>
              <a:t>Today’s Objective:</a:t>
            </a:r>
            <a:endParaRPr lang="en-US" sz="5400" b="1" dirty="0">
              <a:ln w="6600">
                <a:solidFill>
                  <a:srgbClr val="ED7D31"/>
                </a:solidFill>
                <a:prstDash val="solid"/>
              </a:ln>
              <a:solidFill>
                <a:srgbClr val="FFFFFF"/>
              </a:solidFill>
              <a:effectLst>
                <a:outerShdw dist="38100" dir="2700000" algn="tl" rotWithShape="0">
                  <a:srgbClr val="ED7D31"/>
                </a:outerShdw>
              </a:effectLst>
            </a:endParaRPr>
          </a:p>
        </p:txBody>
      </p:sp>
    </p:spTree>
    <p:extLst>
      <p:ext uri="{BB962C8B-B14F-4D97-AF65-F5344CB8AC3E}">
        <p14:creationId xmlns:p14="http://schemas.microsoft.com/office/powerpoint/2010/main" val="253333419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54058"/>
            <a:ext cx="8686800" cy="900246"/>
          </a:xfrm>
          <a:prstGeom prst="rect">
            <a:avLst/>
          </a:prstGeom>
          <a:noFill/>
        </p:spPr>
        <p:txBody>
          <a:bodyPr wrap="square" lIns="68580" tIns="34290" rIns="68580" bIns="34290">
            <a:spAutoFit/>
          </a:bodyPr>
          <a:lstStyle/>
          <a:p>
            <a:r>
              <a:rPr lang="en-US" sz="5400" b="1" spc="38" dirty="0" smtClean="0">
                <a:ln w="9525" cmpd="sng">
                  <a:solidFill>
                    <a:srgbClr val="5B9BD5"/>
                  </a:solidFill>
                  <a:prstDash val="solid"/>
                </a:ln>
                <a:solidFill>
                  <a:srgbClr val="70AD47">
                    <a:tint val="1000"/>
                  </a:srgbClr>
                </a:solidFill>
                <a:effectLst>
                  <a:glow rad="38100">
                    <a:srgbClr val="5B9BD5">
                      <a:alpha val="40000"/>
                    </a:srgbClr>
                  </a:glow>
                </a:effectLst>
              </a:rPr>
              <a:t>Essential question</a:t>
            </a:r>
            <a:endParaRPr lang="en-US" sz="5400" b="1" spc="38" dirty="0">
              <a:ln w="9525" cmpd="sng">
                <a:solidFill>
                  <a:srgbClr val="5B9BD5"/>
                </a:solidFill>
                <a:prstDash val="solid"/>
              </a:ln>
              <a:solidFill>
                <a:srgbClr val="70AD47">
                  <a:tint val="1000"/>
                </a:srgbClr>
              </a:solidFill>
              <a:effectLst>
                <a:glow rad="38100">
                  <a:srgbClr val="5B9BD5">
                    <a:alpha val="40000"/>
                  </a:srgbClr>
                </a:glow>
              </a:effectLst>
            </a:endParaRPr>
          </a:p>
        </p:txBody>
      </p:sp>
      <p:sp>
        <p:nvSpPr>
          <p:cNvPr id="2" name="TextBox 1"/>
          <p:cNvSpPr txBox="1"/>
          <p:nvPr/>
        </p:nvSpPr>
        <p:spPr>
          <a:xfrm>
            <a:off x="685800" y="1066800"/>
            <a:ext cx="8001000" cy="1200329"/>
          </a:xfrm>
          <a:prstGeom prst="rect">
            <a:avLst/>
          </a:prstGeom>
          <a:noFill/>
        </p:spPr>
        <p:txBody>
          <a:bodyPr wrap="square" rtlCol="0">
            <a:spAutoFit/>
          </a:bodyPr>
          <a:lstStyle/>
          <a:p>
            <a:r>
              <a:rPr lang="en-US" sz="3600" dirty="0" smtClean="0"/>
              <a:t>How does elasticity explain the changes in demand and supply?</a:t>
            </a:r>
            <a:endParaRPr lang="en-US" sz="3600" dirty="0"/>
          </a:p>
        </p:txBody>
      </p:sp>
      <p:pic>
        <p:nvPicPr>
          <p:cNvPr id="3" name="Picture 2"/>
          <p:cNvPicPr>
            <a:picLocks noChangeAspect="1"/>
          </p:cNvPicPr>
          <p:nvPr/>
        </p:nvPicPr>
        <p:blipFill>
          <a:blip r:embed="rId2"/>
          <a:stretch>
            <a:fillRect/>
          </a:stretch>
        </p:blipFill>
        <p:spPr>
          <a:xfrm>
            <a:off x="190500" y="2379625"/>
            <a:ext cx="8763000" cy="4325975"/>
          </a:xfrm>
          <a:prstGeom prst="rect">
            <a:avLst/>
          </a:prstGeom>
        </p:spPr>
      </p:pic>
    </p:spTree>
    <p:extLst>
      <p:ext uri="{BB962C8B-B14F-4D97-AF65-F5344CB8AC3E}">
        <p14:creationId xmlns:p14="http://schemas.microsoft.com/office/powerpoint/2010/main" val="1767941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099595"/>
            <a:ext cx="8229600" cy="1754326"/>
          </a:xfrm>
          <a:prstGeom prst="rect">
            <a:avLst/>
          </a:prstGeom>
        </p:spPr>
        <p:txBody>
          <a:bodyPr wrap="square">
            <a:spAutoFit/>
          </a:bodyPr>
          <a:lstStyle/>
          <a:p>
            <a:r>
              <a:rPr lang="en-US" sz="3600" u="sng" dirty="0"/>
              <a:t>Price elasticity of supply refers to the responsiveness of sellers to changes in price</a:t>
            </a:r>
          </a:p>
        </p:txBody>
      </p:sp>
      <p:sp>
        <p:nvSpPr>
          <p:cNvPr id="3" name="Rectangle 2"/>
          <p:cNvSpPr/>
          <p:nvPr/>
        </p:nvSpPr>
        <p:spPr>
          <a:xfrm>
            <a:off x="609743" y="163726"/>
            <a:ext cx="5716886"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Supply</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Picture 3"/>
          <p:cNvPicPr>
            <a:picLocks noChangeAspect="1"/>
          </p:cNvPicPr>
          <p:nvPr/>
        </p:nvPicPr>
        <p:blipFill>
          <a:blip r:embed="rId2"/>
          <a:stretch>
            <a:fillRect/>
          </a:stretch>
        </p:blipFill>
        <p:spPr>
          <a:xfrm>
            <a:off x="381000" y="3048000"/>
            <a:ext cx="8382000" cy="3581400"/>
          </a:xfrm>
          <a:prstGeom prst="rect">
            <a:avLst/>
          </a:prstGeom>
        </p:spPr>
      </p:pic>
    </p:spTree>
    <p:extLst>
      <p:ext uri="{BB962C8B-B14F-4D97-AF65-F5344CB8AC3E}">
        <p14:creationId xmlns:p14="http://schemas.microsoft.com/office/powerpoint/2010/main" val="194329232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90600"/>
            <a:ext cx="8610600" cy="1384995"/>
          </a:xfrm>
          <a:prstGeom prst="rect">
            <a:avLst/>
          </a:prstGeom>
        </p:spPr>
        <p:txBody>
          <a:bodyPr wrap="square">
            <a:spAutoFit/>
          </a:bodyPr>
          <a:lstStyle/>
          <a:p>
            <a:r>
              <a:rPr lang="en-US" sz="2800" u="sng" dirty="0"/>
              <a:t>Market supply is inelastic when the percentage change in the price of a good is greater than the percentage change in quantity demanded of the </a:t>
            </a:r>
            <a:r>
              <a:rPr lang="en-US" sz="2800" u="sng" dirty="0" smtClean="0"/>
              <a:t>good</a:t>
            </a:r>
            <a:r>
              <a:rPr lang="en-US" sz="2800" dirty="0" smtClean="0"/>
              <a:t>…</a:t>
            </a:r>
            <a:endParaRPr lang="en-US" sz="2800" dirty="0"/>
          </a:p>
        </p:txBody>
      </p:sp>
      <p:sp>
        <p:nvSpPr>
          <p:cNvPr id="4" name="Rectangle 3"/>
          <p:cNvSpPr/>
          <p:nvPr/>
        </p:nvSpPr>
        <p:spPr>
          <a:xfrm>
            <a:off x="609743" y="163726"/>
            <a:ext cx="5716886"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Supply</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3" name="Picture 2"/>
          <p:cNvPicPr>
            <a:picLocks noChangeAspect="1"/>
          </p:cNvPicPr>
          <p:nvPr/>
        </p:nvPicPr>
        <p:blipFill>
          <a:blip r:embed="rId2"/>
          <a:stretch>
            <a:fillRect/>
          </a:stretch>
        </p:blipFill>
        <p:spPr>
          <a:xfrm>
            <a:off x="4664137" y="3585052"/>
            <a:ext cx="4188315" cy="2969009"/>
          </a:xfrm>
          <a:prstGeom prst="rect">
            <a:avLst/>
          </a:prstGeom>
        </p:spPr>
      </p:pic>
      <p:pic>
        <p:nvPicPr>
          <p:cNvPr id="5" name="Picture 4"/>
          <p:cNvPicPr>
            <a:picLocks noChangeAspect="1"/>
          </p:cNvPicPr>
          <p:nvPr/>
        </p:nvPicPr>
        <p:blipFill>
          <a:blip r:embed="rId3"/>
          <a:stretch>
            <a:fillRect/>
          </a:stretch>
        </p:blipFill>
        <p:spPr>
          <a:xfrm>
            <a:off x="589865" y="3598304"/>
            <a:ext cx="3810330" cy="2969009"/>
          </a:xfrm>
          <a:prstGeom prst="rect">
            <a:avLst/>
          </a:prstGeom>
        </p:spPr>
      </p:pic>
    </p:spTree>
    <p:extLst>
      <p:ext uri="{BB962C8B-B14F-4D97-AF65-F5344CB8AC3E}">
        <p14:creationId xmlns:p14="http://schemas.microsoft.com/office/powerpoint/2010/main" val="31929624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533400"/>
            <a:ext cx="7543800" cy="935038"/>
          </a:xfrm>
        </p:spPr>
        <p:txBody>
          <a:bodyPr>
            <a:normAutofit fontScale="90000"/>
          </a:bodyPr>
          <a:lstStyle/>
          <a:p>
            <a:r>
              <a:rPr lang="en-US" sz="3500" dirty="0" smtClean="0"/>
              <a:t>Determinants of Demand  (from Cannon)</a:t>
            </a:r>
            <a:br>
              <a:rPr lang="en-US" sz="3500" dirty="0" smtClean="0"/>
            </a:br>
            <a:r>
              <a:rPr lang="en-US" sz="3200" dirty="0" smtClean="0"/>
              <a:t>(Things that shift the entire line!)</a:t>
            </a:r>
            <a:br>
              <a:rPr lang="en-US" sz="3200" dirty="0" smtClean="0"/>
            </a:br>
            <a:endParaRPr lang="en-US" sz="2400" dirty="0" smtClean="0"/>
          </a:p>
        </p:txBody>
      </p:sp>
      <p:sp>
        <p:nvSpPr>
          <p:cNvPr id="35843" name="Rectangle 3"/>
          <p:cNvSpPr>
            <a:spLocks noGrp="1" noChangeArrowheads="1"/>
          </p:cNvSpPr>
          <p:nvPr>
            <p:ph idx="1"/>
          </p:nvPr>
        </p:nvSpPr>
        <p:spPr>
          <a:xfrm>
            <a:off x="457200" y="1371600"/>
            <a:ext cx="1143000" cy="5334000"/>
          </a:xfrm>
        </p:spPr>
        <p:txBody>
          <a:bodyPr>
            <a:normAutofit/>
          </a:bodyPr>
          <a:lstStyle/>
          <a:p>
            <a:r>
              <a:rPr lang="en-US" sz="3900" dirty="0" smtClean="0"/>
              <a:t>R</a:t>
            </a:r>
          </a:p>
          <a:p>
            <a:pPr marL="0" indent="0">
              <a:buNone/>
            </a:pPr>
            <a:r>
              <a:rPr lang="en-US" sz="3900" dirty="0" smtClean="0"/>
              <a:t> </a:t>
            </a:r>
          </a:p>
          <a:p>
            <a:endParaRPr lang="en-US" sz="3900" dirty="0" smtClean="0"/>
          </a:p>
          <a:p>
            <a:endParaRPr lang="en-US" sz="3900" dirty="0" smtClean="0"/>
          </a:p>
          <a:p>
            <a:r>
              <a:rPr lang="en-US" sz="3900" dirty="0" smtClean="0"/>
              <a:t>I</a:t>
            </a:r>
          </a:p>
          <a:p>
            <a:r>
              <a:rPr lang="en-US" sz="3900" dirty="0" smtClean="0"/>
              <a:t>P</a:t>
            </a:r>
          </a:p>
          <a:p>
            <a:r>
              <a:rPr lang="en-US" sz="3900" dirty="0" smtClean="0"/>
              <a:t>E</a:t>
            </a:r>
          </a:p>
          <a:p>
            <a:r>
              <a:rPr lang="en-US" sz="3900" dirty="0" smtClean="0"/>
              <a:t>N</a:t>
            </a:r>
          </a:p>
        </p:txBody>
      </p:sp>
      <p:sp>
        <p:nvSpPr>
          <p:cNvPr id="79876" name="Text Box 4"/>
          <p:cNvSpPr txBox="1">
            <a:spLocks noChangeArrowheads="1"/>
          </p:cNvSpPr>
          <p:nvPr/>
        </p:nvSpPr>
        <p:spPr bwMode="auto">
          <a:xfrm>
            <a:off x="1219200" y="1447800"/>
            <a:ext cx="7924800" cy="2677656"/>
          </a:xfrm>
          <a:prstGeom prst="rect">
            <a:avLst/>
          </a:prstGeom>
          <a:noFill/>
          <a:ln w="9525">
            <a:noFill/>
            <a:miter lim="800000"/>
            <a:headEnd/>
            <a:tailEnd/>
          </a:ln>
        </p:spPr>
        <p:txBody>
          <a:bodyPr>
            <a:spAutoFit/>
          </a:bodyPr>
          <a:lstStyle/>
          <a:p>
            <a:pPr eaLnBrk="0" hangingPunct="0">
              <a:spcBef>
                <a:spcPct val="50000"/>
              </a:spcBef>
            </a:pPr>
            <a:r>
              <a:rPr lang="en-US" sz="2400" dirty="0"/>
              <a:t>elated goods (Complements and Substitutes)</a:t>
            </a:r>
          </a:p>
          <a:p>
            <a:r>
              <a:rPr lang="en-US" sz="2400" b="1" u="sng" dirty="0"/>
              <a:t>Complements: if </a:t>
            </a:r>
            <a:r>
              <a:rPr lang="en-US" sz="2400" b="1" i="1" u="sng" dirty="0">
                <a:solidFill>
                  <a:srgbClr val="FF0000"/>
                </a:solidFill>
              </a:rPr>
              <a:t>price of complement</a:t>
            </a:r>
            <a:r>
              <a:rPr lang="en-US" sz="2400" b="1" u="sng" dirty="0">
                <a:solidFill>
                  <a:srgbClr val="FF0000"/>
                </a:solidFill>
              </a:rPr>
              <a:t> increases</a:t>
            </a:r>
            <a:r>
              <a:rPr lang="en-US" sz="2400" b="1" u="sng" dirty="0"/>
              <a:t>, demand </a:t>
            </a:r>
            <a:r>
              <a:rPr lang="en-US" sz="2400" b="1" i="1" u="sng" dirty="0">
                <a:solidFill>
                  <a:srgbClr val="FF0000"/>
                </a:solidFill>
              </a:rPr>
              <a:t>for the other good</a:t>
            </a:r>
            <a:r>
              <a:rPr lang="en-US" sz="2400" b="1" u="sng" dirty="0">
                <a:solidFill>
                  <a:srgbClr val="FF0000"/>
                </a:solidFill>
              </a:rPr>
              <a:t> decreases</a:t>
            </a:r>
            <a:r>
              <a:rPr lang="en-US" sz="2400" b="1" u="sng" dirty="0"/>
              <a:t>; if </a:t>
            </a:r>
            <a:r>
              <a:rPr lang="en-US" sz="2400" b="1" i="1" u="sng" dirty="0">
                <a:solidFill>
                  <a:srgbClr val="260AF6"/>
                </a:solidFill>
              </a:rPr>
              <a:t>price of the complement</a:t>
            </a:r>
            <a:r>
              <a:rPr lang="en-US" sz="2400" b="1" u="sng" dirty="0"/>
              <a:t> decreases, </a:t>
            </a:r>
            <a:r>
              <a:rPr lang="en-US" sz="2400" b="1" u="sng" dirty="0">
                <a:solidFill>
                  <a:srgbClr val="260AF6"/>
                </a:solidFill>
              </a:rPr>
              <a:t>demand </a:t>
            </a:r>
            <a:r>
              <a:rPr lang="en-US" sz="2400" b="1" i="1" u="sng" dirty="0">
                <a:solidFill>
                  <a:srgbClr val="260AF6"/>
                </a:solidFill>
              </a:rPr>
              <a:t>for the other</a:t>
            </a:r>
            <a:r>
              <a:rPr lang="en-US" sz="2400" b="1" u="sng" dirty="0">
                <a:solidFill>
                  <a:srgbClr val="260AF6"/>
                </a:solidFill>
              </a:rPr>
              <a:t> good increases</a:t>
            </a:r>
          </a:p>
          <a:p>
            <a:r>
              <a:rPr lang="en-US" sz="2400" b="1" u="sng" dirty="0"/>
              <a:t>Substitutes: if </a:t>
            </a:r>
            <a:r>
              <a:rPr lang="en-US" sz="2400" b="1" i="1" u="sng" dirty="0">
                <a:solidFill>
                  <a:srgbClr val="FF0000"/>
                </a:solidFill>
              </a:rPr>
              <a:t>price of substitute</a:t>
            </a:r>
            <a:r>
              <a:rPr lang="en-US" sz="2400" b="1" u="sng" dirty="0">
                <a:solidFill>
                  <a:srgbClr val="FF0000"/>
                </a:solidFill>
              </a:rPr>
              <a:t> increases</a:t>
            </a:r>
            <a:r>
              <a:rPr lang="en-US" sz="2400" b="1" i="1" u="sng" dirty="0"/>
              <a:t>, demand </a:t>
            </a:r>
            <a:r>
              <a:rPr lang="en-US" sz="2400" b="1" i="1" u="sng" dirty="0">
                <a:solidFill>
                  <a:srgbClr val="FF0000"/>
                </a:solidFill>
              </a:rPr>
              <a:t>for other good</a:t>
            </a:r>
            <a:r>
              <a:rPr lang="en-US" sz="2400" b="1" u="sng" dirty="0">
                <a:solidFill>
                  <a:srgbClr val="FF0000"/>
                </a:solidFill>
              </a:rPr>
              <a:t> increases</a:t>
            </a:r>
            <a:r>
              <a:rPr lang="en-US" sz="2400" b="1" u="sng" dirty="0"/>
              <a:t>; if </a:t>
            </a:r>
            <a:r>
              <a:rPr lang="en-US" sz="2400" b="1" i="1" u="sng" dirty="0">
                <a:solidFill>
                  <a:srgbClr val="260AF6"/>
                </a:solidFill>
              </a:rPr>
              <a:t>price of substitute</a:t>
            </a:r>
            <a:r>
              <a:rPr lang="en-US" sz="2400" b="1" u="sng" dirty="0">
                <a:solidFill>
                  <a:srgbClr val="260AF6"/>
                </a:solidFill>
              </a:rPr>
              <a:t> decreases</a:t>
            </a:r>
            <a:r>
              <a:rPr lang="en-US" sz="2400" b="1" u="sng" dirty="0"/>
              <a:t>, </a:t>
            </a:r>
            <a:r>
              <a:rPr lang="en-US" sz="2400" b="1" u="sng" dirty="0">
                <a:solidFill>
                  <a:srgbClr val="260AF6"/>
                </a:solidFill>
              </a:rPr>
              <a:t>demand for other good </a:t>
            </a:r>
            <a:r>
              <a:rPr lang="en-US" sz="2400" b="1" i="1" u="sng" dirty="0">
                <a:solidFill>
                  <a:srgbClr val="260AF6"/>
                </a:solidFill>
              </a:rPr>
              <a:t>decreases</a:t>
            </a:r>
          </a:p>
        </p:txBody>
      </p:sp>
    </p:spTree>
    <p:extLst>
      <p:ext uri="{BB962C8B-B14F-4D97-AF65-F5344CB8AC3E}">
        <p14:creationId xmlns:p14="http://schemas.microsoft.com/office/powerpoint/2010/main" val="822131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ppt_x"/>
                                          </p:val>
                                        </p:tav>
                                        <p:tav tm="100000">
                                          <p:val>
                                            <p:strVal val="#ppt_x"/>
                                          </p:val>
                                        </p:tav>
                                      </p:tavLst>
                                    </p:anim>
                                    <p:anim calcmode="lin" valueType="num">
                                      <p:cBhvr additive="base">
                                        <p:cTn id="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070491"/>
            <a:ext cx="8382143" cy="2308324"/>
          </a:xfrm>
          <a:prstGeom prst="rect">
            <a:avLst/>
          </a:prstGeom>
        </p:spPr>
        <p:txBody>
          <a:bodyPr wrap="square">
            <a:spAutoFit/>
          </a:bodyPr>
          <a:lstStyle/>
          <a:p>
            <a:r>
              <a:rPr lang="en-US" sz="2400" u="sng" dirty="0"/>
              <a:t>Market supply is elastic when the percentage change in the price of a good is less than the percentage change in quantity demanded of the good</a:t>
            </a:r>
            <a:r>
              <a:rPr lang="en-US" sz="2400" dirty="0"/>
              <a:t>. For example, if a company has a factory and it is currently operating at 70% of its capacity and the price of its product rises in the market, it can utilize some of its excess capacity quickly to take advantage of the higher prices.</a:t>
            </a:r>
          </a:p>
        </p:txBody>
      </p:sp>
      <p:sp>
        <p:nvSpPr>
          <p:cNvPr id="3" name="Rectangle 2"/>
          <p:cNvSpPr/>
          <p:nvPr/>
        </p:nvSpPr>
        <p:spPr>
          <a:xfrm>
            <a:off x="609743" y="163726"/>
            <a:ext cx="5716886"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Supply</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6" name="Picture 5"/>
          <p:cNvPicPr>
            <a:picLocks noChangeAspect="1"/>
          </p:cNvPicPr>
          <p:nvPr/>
        </p:nvPicPr>
        <p:blipFill>
          <a:blip r:embed="rId2"/>
          <a:stretch>
            <a:fillRect/>
          </a:stretch>
        </p:blipFill>
        <p:spPr>
          <a:xfrm>
            <a:off x="4800599" y="3581400"/>
            <a:ext cx="4038743" cy="2971800"/>
          </a:xfrm>
          <a:prstGeom prst="rect">
            <a:avLst/>
          </a:prstGeom>
        </p:spPr>
      </p:pic>
      <p:pic>
        <p:nvPicPr>
          <p:cNvPr id="7" name="Picture 6"/>
          <p:cNvPicPr>
            <a:picLocks noChangeAspect="1"/>
          </p:cNvPicPr>
          <p:nvPr/>
        </p:nvPicPr>
        <p:blipFill>
          <a:blip r:embed="rId3"/>
          <a:stretch>
            <a:fillRect/>
          </a:stretch>
        </p:blipFill>
        <p:spPr>
          <a:xfrm>
            <a:off x="453886" y="3581400"/>
            <a:ext cx="4118113" cy="2971800"/>
          </a:xfrm>
          <a:prstGeom prst="rect">
            <a:avLst/>
          </a:prstGeom>
        </p:spPr>
      </p:pic>
    </p:spTree>
    <p:extLst>
      <p:ext uri="{BB962C8B-B14F-4D97-AF65-F5344CB8AC3E}">
        <p14:creationId xmlns:p14="http://schemas.microsoft.com/office/powerpoint/2010/main" val="359018558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990600"/>
            <a:ext cx="8763000" cy="1938992"/>
          </a:xfrm>
          <a:prstGeom prst="rect">
            <a:avLst/>
          </a:prstGeom>
        </p:spPr>
        <p:txBody>
          <a:bodyPr wrap="square">
            <a:spAutoFit/>
          </a:bodyPr>
          <a:lstStyle/>
          <a:p>
            <a:r>
              <a:rPr lang="en-US" sz="2400" u="sng" dirty="0"/>
              <a:t>What does inelastic supply look like graphically? </a:t>
            </a:r>
            <a:r>
              <a:rPr lang="en-US" sz="2400" dirty="0"/>
              <a:t>The first graph shows relatively inelastic </a:t>
            </a:r>
            <a:r>
              <a:rPr lang="en-US" sz="2400" dirty="0" smtClean="0"/>
              <a:t>“S” </a:t>
            </a:r>
            <a:r>
              <a:rPr lang="en-US" sz="2400" dirty="0"/>
              <a:t>which means a price change on the </a:t>
            </a:r>
            <a:r>
              <a:rPr lang="en-US" sz="2400" dirty="0" smtClean="0"/>
              <a:t>“S” </a:t>
            </a:r>
            <a:r>
              <a:rPr lang="en-US" sz="2400" dirty="0"/>
              <a:t>curve results in a very small change in quantity </a:t>
            </a:r>
            <a:r>
              <a:rPr lang="en-US" sz="2400" dirty="0" smtClean="0"/>
              <a:t>“S”. </a:t>
            </a:r>
            <a:r>
              <a:rPr lang="en-US" sz="2400" dirty="0"/>
              <a:t>The second graph shows perfectly inelastic </a:t>
            </a:r>
            <a:r>
              <a:rPr lang="en-US" sz="2400" dirty="0" smtClean="0"/>
              <a:t>“S” which </a:t>
            </a:r>
            <a:r>
              <a:rPr lang="en-US" sz="2400" dirty="0"/>
              <a:t>means a price change on the </a:t>
            </a:r>
            <a:r>
              <a:rPr lang="en-US" sz="2400" dirty="0" smtClean="0"/>
              <a:t>“S” </a:t>
            </a:r>
            <a:r>
              <a:rPr lang="en-US" sz="2400" dirty="0"/>
              <a:t>curve results in no change in quantity </a:t>
            </a:r>
            <a:r>
              <a:rPr lang="en-US" sz="2400" dirty="0" smtClean="0"/>
              <a:t>“S”.</a:t>
            </a:r>
            <a:endParaRPr lang="en-US" sz="2400" dirty="0"/>
          </a:p>
        </p:txBody>
      </p:sp>
      <p:sp>
        <p:nvSpPr>
          <p:cNvPr id="3" name="Rectangle 2"/>
          <p:cNvSpPr/>
          <p:nvPr/>
        </p:nvSpPr>
        <p:spPr>
          <a:xfrm>
            <a:off x="609743" y="163726"/>
            <a:ext cx="5716886"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Supply</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Picture 3"/>
          <p:cNvPicPr>
            <a:picLocks noChangeAspect="1"/>
          </p:cNvPicPr>
          <p:nvPr/>
        </p:nvPicPr>
        <p:blipFill>
          <a:blip r:embed="rId2"/>
          <a:stretch>
            <a:fillRect/>
          </a:stretch>
        </p:blipFill>
        <p:spPr>
          <a:xfrm>
            <a:off x="228600" y="3429000"/>
            <a:ext cx="4038600" cy="3112266"/>
          </a:xfrm>
          <a:prstGeom prst="rect">
            <a:avLst/>
          </a:prstGeom>
        </p:spPr>
      </p:pic>
      <p:pic>
        <p:nvPicPr>
          <p:cNvPr id="5" name="Picture 4"/>
          <p:cNvPicPr>
            <a:picLocks noChangeAspect="1"/>
          </p:cNvPicPr>
          <p:nvPr/>
        </p:nvPicPr>
        <p:blipFill>
          <a:blip r:embed="rId3"/>
          <a:stretch>
            <a:fillRect/>
          </a:stretch>
        </p:blipFill>
        <p:spPr>
          <a:xfrm>
            <a:off x="4648200" y="3429000"/>
            <a:ext cx="4114799" cy="3140238"/>
          </a:xfrm>
          <a:prstGeom prst="rect">
            <a:avLst/>
          </a:prstGeom>
        </p:spPr>
      </p:pic>
      <p:sp>
        <p:nvSpPr>
          <p:cNvPr id="6" name="TextBox 5"/>
          <p:cNvSpPr txBox="1"/>
          <p:nvPr/>
        </p:nvSpPr>
        <p:spPr>
          <a:xfrm>
            <a:off x="457200" y="3124200"/>
            <a:ext cx="2209800" cy="369332"/>
          </a:xfrm>
          <a:prstGeom prst="rect">
            <a:avLst/>
          </a:prstGeom>
          <a:noFill/>
        </p:spPr>
        <p:txBody>
          <a:bodyPr wrap="square" rtlCol="0">
            <a:spAutoFit/>
          </a:bodyPr>
          <a:lstStyle/>
          <a:p>
            <a:r>
              <a:rPr lang="en-US" dirty="0" smtClean="0"/>
              <a:t>Relatively Inelastic</a:t>
            </a:r>
            <a:endParaRPr lang="en-US" dirty="0"/>
          </a:p>
        </p:txBody>
      </p:sp>
      <p:sp>
        <p:nvSpPr>
          <p:cNvPr id="7" name="TextBox 6"/>
          <p:cNvSpPr txBox="1"/>
          <p:nvPr/>
        </p:nvSpPr>
        <p:spPr>
          <a:xfrm>
            <a:off x="4586287" y="2939534"/>
            <a:ext cx="2209800" cy="369332"/>
          </a:xfrm>
          <a:prstGeom prst="rect">
            <a:avLst/>
          </a:prstGeom>
          <a:noFill/>
        </p:spPr>
        <p:txBody>
          <a:bodyPr wrap="square" rtlCol="0">
            <a:spAutoFit/>
          </a:bodyPr>
          <a:lstStyle/>
          <a:p>
            <a:r>
              <a:rPr lang="en-US" dirty="0" smtClean="0"/>
              <a:t>Perfectly Inelastic</a:t>
            </a:r>
            <a:endParaRPr lang="en-US" dirty="0"/>
          </a:p>
        </p:txBody>
      </p:sp>
    </p:spTree>
    <p:extLst>
      <p:ext uri="{BB962C8B-B14F-4D97-AF65-F5344CB8AC3E}">
        <p14:creationId xmlns:p14="http://schemas.microsoft.com/office/powerpoint/2010/main" val="19578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087056"/>
            <a:ext cx="8153400" cy="2677656"/>
          </a:xfrm>
          <a:prstGeom prst="rect">
            <a:avLst/>
          </a:prstGeom>
        </p:spPr>
        <p:txBody>
          <a:bodyPr wrap="square">
            <a:spAutoFit/>
          </a:bodyPr>
          <a:lstStyle/>
          <a:p>
            <a:r>
              <a:rPr lang="en-US" sz="2400" u="sng" dirty="0"/>
              <a:t>What does elastic supply look like graphically? </a:t>
            </a:r>
            <a:r>
              <a:rPr lang="en-US" sz="2400" dirty="0"/>
              <a:t>The first graph shows relatively elastic </a:t>
            </a:r>
            <a:r>
              <a:rPr lang="en-US" sz="2400" dirty="0" smtClean="0"/>
              <a:t>“S” which </a:t>
            </a:r>
            <a:r>
              <a:rPr lang="en-US" sz="2400" dirty="0"/>
              <a:t>means a price change on the </a:t>
            </a:r>
            <a:r>
              <a:rPr lang="en-US" sz="2400" dirty="0" smtClean="0"/>
              <a:t>“S” </a:t>
            </a:r>
            <a:r>
              <a:rPr lang="en-US" sz="2400" dirty="0"/>
              <a:t>curve results in a very large change in quantity </a:t>
            </a:r>
            <a:r>
              <a:rPr lang="en-US" sz="2400" dirty="0" smtClean="0"/>
              <a:t>“S”. </a:t>
            </a:r>
            <a:r>
              <a:rPr lang="en-US" sz="2400" dirty="0"/>
              <a:t>The second graph shows perfectly elastic </a:t>
            </a:r>
            <a:r>
              <a:rPr lang="en-US" sz="2400" dirty="0" smtClean="0"/>
              <a:t>“S” </a:t>
            </a:r>
            <a:r>
              <a:rPr lang="en-US" sz="2400" dirty="0"/>
              <a:t>which means any price increase or decrease no longer intersects the </a:t>
            </a:r>
            <a:r>
              <a:rPr lang="en-US" sz="2400" dirty="0" smtClean="0"/>
              <a:t>“S” </a:t>
            </a:r>
            <a:r>
              <a:rPr lang="en-US" sz="2400" dirty="0"/>
              <a:t>curve and there is no quantity </a:t>
            </a:r>
            <a:r>
              <a:rPr lang="en-US" sz="2400" dirty="0" smtClean="0"/>
              <a:t>“S” </a:t>
            </a:r>
            <a:r>
              <a:rPr lang="en-US" sz="2400" dirty="0"/>
              <a:t>at prices higher or lower than the current price.</a:t>
            </a:r>
          </a:p>
        </p:txBody>
      </p:sp>
      <p:sp>
        <p:nvSpPr>
          <p:cNvPr id="3" name="Rectangle 2"/>
          <p:cNvSpPr/>
          <p:nvPr/>
        </p:nvSpPr>
        <p:spPr>
          <a:xfrm>
            <a:off x="609743" y="163726"/>
            <a:ext cx="5716886"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Elasticity of Supply</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Picture 3"/>
          <p:cNvPicPr>
            <a:picLocks noChangeAspect="1"/>
          </p:cNvPicPr>
          <p:nvPr/>
        </p:nvPicPr>
        <p:blipFill>
          <a:blip r:embed="rId2"/>
          <a:stretch>
            <a:fillRect/>
          </a:stretch>
        </p:blipFill>
        <p:spPr>
          <a:xfrm>
            <a:off x="228600" y="3839309"/>
            <a:ext cx="4038600" cy="2769019"/>
          </a:xfrm>
          <a:prstGeom prst="rect">
            <a:avLst/>
          </a:prstGeom>
        </p:spPr>
      </p:pic>
      <p:pic>
        <p:nvPicPr>
          <p:cNvPr id="5" name="Picture 4"/>
          <p:cNvPicPr>
            <a:picLocks noChangeAspect="1"/>
          </p:cNvPicPr>
          <p:nvPr/>
        </p:nvPicPr>
        <p:blipFill>
          <a:blip r:embed="rId3"/>
          <a:stretch>
            <a:fillRect/>
          </a:stretch>
        </p:blipFill>
        <p:spPr>
          <a:xfrm>
            <a:off x="5181600" y="3839309"/>
            <a:ext cx="3805243" cy="2769019"/>
          </a:xfrm>
          <a:prstGeom prst="rect">
            <a:avLst/>
          </a:prstGeom>
        </p:spPr>
      </p:pic>
    </p:spTree>
    <p:extLst>
      <p:ext uri="{BB962C8B-B14F-4D97-AF65-F5344CB8AC3E}">
        <p14:creationId xmlns:p14="http://schemas.microsoft.com/office/powerpoint/2010/main" val="17576573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878"/>
            <a:ext cx="9144000" cy="6838122"/>
          </a:xfrm>
          <a:prstGeom prst="rect">
            <a:avLst/>
          </a:prstGeom>
        </p:spPr>
      </p:pic>
    </p:spTree>
    <p:extLst>
      <p:ext uri="{BB962C8B-B14F-4D97-AF65-F5344CB8AC3E}">
        <p14:creationId xmlns:p14="http://schemas.microsoft.com/office/powerpoint/2010/main" val="37009282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938" y="16564"/>
            <a:ext cx="9134061" cy="6841435"/>
          </a:xfrm>
          <a:prstGeom prst="rect">
            <a:avLst/>
          </a:prstGeom>
        </p:spPr>
      </p:pic>
    </p:spTree>
    <p:extLst>
      <p:ext uri="{BB962C8B-B14F-4D97-AF65-F5344CB8AC3E}">
        <p14:creationId xmlns:p14="http://schemas.microsoft.com/office/powerpoint/2010/main" val="3520190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3012</TotalTime>
  <Words>3043</Words>
  <Application>Microsoft Office PowerPoint</Application>
  <PresentationFormat>On-screen Show (4:3)</PresentationFormat>
  <Paragraphs>456</Paragraphs>
  <Slides>94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94</vt:i4>
      </vt:variant>
    </vt:vector>
  </HeadingPairs>
  <TitlesOfParts>
    <vt:vector size="101" baseType="lpstr">
      <vt:lpstr>Arial</vt:lpstr>
      <vt:lpstr>Calibri</vt:lpstr>
      <vt:lpstr>Calibri Light</vt:lpstr>
      <vt:lpstr>Times New Roman</vt:lpstr>
      <vt:lpstr>Trade Gothic LT Std Cn</vt:lpstr>
      <vt:lpstr>Wingdings</vt:lpstr>
      <vt:lpstr>Office Theme</vt:lpstr>
      <vt:lpstr>The Market Never Stands Still</vt:lpstr>
      <vt:lpstr>PowerPoint Presentation</vt:lpstr>
      <vt:lpstr>PowerPoint Presentation</vt:lpstr>
      <vt:lpstr>PowerPoint Presentation</vt:lpstr>
      <vt:lpstr>Determinants of Demand </vt:lpstr>
      <vt:lpstr>Shifts in Demand </vt:lpstr>
      <vt:lpstr>Determinants of Demand (Things that shift the entire line!) </vt:lpstr>
      <vt:lpstr>Determinants of Demand  (from Cannon) (Things that shift the entire line!) </vt:lpstr>
      <vt:lpstr>Determinants of Demand  (from Cannon) (Things that shift the entire line!) </vt:lpstr>
      <vt:lpstr>PowerPoint Presentation</vt:lpstr>
      <vt:lpstr>PowerPoint Presentation</vt:lpstr>
      <vt:lpstr>Determinants of Demand  (from Cannon) (Things that shift the entire line!) </vt:lpstr>
      <vt:lpstr>PowerPoint Presentation</vt:lpstr>
      <vt:lpstr>PowerPoint Presentation</vt:lpstr>
      <vt:lpstr>PowerPoint Presentation</vt:lpstr>
      <vt:lpstr>Determinants of Demand  (from Cannon) (Things that shift the entire line!) </vt:lpstr>
      <vt:lpstr>PowerPoint Presentation</vt:lpstr>
      <vt:lpstr>PowerPoint Presentation</vt:lpstr>
      <vt:lpstr>PowerPoint Presentation</vt:lpstr>
      <vt:lpstr>Determinants of Demand  (from Cannon) (Things that shift the entire line!) </vt:lpstr>
      <vt:lpstr>PowerPoint Presentation</vt:lpstr>
      <vt:lpstr>PowerPoint Presentation</vt:lpstr>
      <vt:lpstr>Determinants of Demand  (from Cannon) (Things that shift the entire line!) </vt:lpstr>
      <vt:lpstr>PowerPoint Presentation</vt:lpstr>
      <vt:lpstr>PowerPoint Presentation</vt:lpstr>
      <vt:lpstr>IRDL the Turtle!!!!</vt:lpstr>
      <vt:lpstr>Pecan Article</vt:lpstr>
      <vt:lpstr>Pecan statements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Determinants of Demand (Things that shift the entire line!) </vt:lpstr>
      <vt:lpstr>Determinants of Supply (from lesson) </vt:lpstr>
      <vt:lpstr>Shifts in Supply</vt:lpstr>
      <vt:lpstr>Determinants of Supply  (from Cannon)</vt:lpstr>
      <vt:lpstr>Determinants of Supply  (from Cannon)</vt:lpstr>
      <vt:lpstr>Determinants of Supply  (from Cannon)</vt:lpstr>
      <vt:lpstr>PowerPoint Presentation</vt:lpstr>
      <vt:lpstr>Determinants of Supply  (from Cannon)</vt:lpstr>
      <vt:lpstr>PowerPoint Presentation</vt:lpstr>
      <vt:lpstr>Determinants of Supply  (from Cannon)</vt:lpstr>
      <vt:lpstr>PowerPoint Presentation</vt:lpstr>
      <vt:lpstr>Determinants of Supply  (from Cannon)</vt:lpstr>
      <vt:lpstr>PowerPoint Presentation</vt:lpstr>
      <vt:lpstr>Determinants of Supply  (from Cannon)</vt:lpstr>
      <vt:lpstr>PowerPoint Presentation</vt:lpstr>
      <vt:lpstr>Determinants of Supply  (from Cannon)</vt:lpstr>
      <vt:lpstr>PowerPoint Presentation</vt:lpstr>
      <vt:lpstr>PowerPoint Presentation</vt:lpstr>
      <vt:lpstr>Determinants of Supply  (from Cannon)</vt:lpstr>
      <vt:lpstr>PowerPoint Presentation</vt:lpstr>
      <vt:lpstr>Determinants of Supply  (from Cannon)</vt:lpstr>
      <vt:lpstr>Shifts in Supply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happens when markets are not in equilibrium</dc:title>
  <dc:creator>FCBOE</dc:creator>
  <cp:lastModifiedBy>Patrick Ethington</cp:lastModifiedBy>
  <cp:revision>148</cp:revision>
  <cp:lastPrinted>2015-09-22T19:09:51Z</cp:lastPrinted>
  <dcterms:created xsi:type="dcterms:W3CDTF">2014-08-26T18:25:45Z</dcterms:created>
  <dcterms:modified xsi:type="dcterms:W3CDTF">2015-09-22T19:10:30Z</dcterms:modified>
</cp:coreProperties>
</file>